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08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18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Layouts/slideLayout58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Layouts/slideLayout9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40" r:id="rId2"/>
    <p:sldMasterId id="2147483764" r:id="rId3"/>
    <p:sldMasterId id="2147483790" r:id="rId4"/>
    <p:sldMasterId id="2147483816" r:id="rId5"/>
    <p:sldMasterId id="2147483828" r:id="rId6"/>
    <p:sldMasterId id="2147483842" r:id="rId7"/>
    <p:sldMasterId id="2147483856" r:id="rId8"/>
  </p:sldMasterIdLst>
  <p:notesMasterIdLst>
    <p:notesMasterId r:id="rId129"/>
  </p:notesMasterIdLst>
  <p:sldIdLst>
    <p:sldId id="438" r:id="rId9"/>
    <p:sldId id="439" r:id="rId10"/>
    <p:sldId id="387" r:id="rId11"/>
    <p:sldId id="362" r:id="rId12"/>
    <p:sldId id="497" r:id="rId13"/>
    <p:sldId id="498" r:id="rId14"/>
    <p:sldId id="509" r:id="rId15"/>
    <p:sldId id="508" r:id="rId16"/>
    <p:sldId id="514" r:id="rId17"/>
    <p:sldId id="512" r:id="rId18"/>
    <p:sldId id="513" r:id="rId19"/>
    <p:sldId id="454" r:id="rId20"/>
    <p:sldId id="456" r:id="rId21"/>
    <p:sldId id="515" r:id="rId22"/>
    <p:sldId id="538" r:id="rId23"/>
    <p:sldId id="542" r:id="rId24"/>
    <p:sldId id="541" r:id="rId25"/>
    <p:sldId id="543" r:id="rId26"/>
    <p:sldId id="544" r:id="rId27"/>
    <p:sldId id="546" r:id="rId28"/>
    <p:sldId id="547" r:id="rId29"/>
    <p:sldId id="521" r:id="rId30"/>
    <p:sldId id="549" r:id="rId31"/>
    <p:sldId id="550" r:id="rId32"/>
    <p:sldId id="551" r:id="rId33"/>
    <p:sldId id="667" r:id="rId34"/>
    <p:sldId id="668" r:id="rId35"/>
    <p:sldId id="666" r:id="rId36"/>
    <p:sldId id="665" r:id="rId37"/>
    <p:sldId id="669" r:id="rId38"/>
    <p:sldId id="670" r:id="rId39"/>
    <p:sldId id="671" r:id="rId40"/>
    <p:sldId id="672" r:id="rId41"/>
    <p:sldId id="673" r:id="rId42"/>
    <p:sldId id="674" r:id="rId43"/>
    <p:sldId id="675" r:id="rId44"/>
    <p:sldId id="556" r:id="rId45"/>
    <p:sldId id="558" r:id="rId46"/>
    <p:sldId id="559" r:id="rId47"/>
    <p:sldId id="560" r:id="rId48"/>
    <p:sldId id="561" r:id="rId49"/>
    <p:sldId id="562" r:id="rId50"/>
    <p:sldId id="563" r:id="rId51"/>
    <p:sldId id="564" r:id="rId52"/>
    <p:sldId id="566" r:id="rId53"/>
    <p:sldId id="567" r:id="rId54"/>
    <p:sldId id="533" r:id="rId55"/>
    <p:sldId id="571" r:id="rId56"/>
    <p:sldId id="534" r:id="rId57"/>
    <p:sldId id="554" r:id="rId58"/>
    <p:sldId id="555" r:id="rId59"/>
    <p:sldId id="658" r:id="rId60"/>
    <p:sldId id="499" r:id="rId61"/>
    <p:sldId id="598" r:id="rId62"/>
    <p:sldId id="597" r:id="rId63"/>
    <p:sldId id="600" r:id="rId64"/>
    <p:sldId id="603" r:id="rId65"/>
    <p:sldId id="609" r:id="rId66"/>
    <p:sldId id="610" r:id="rId67"/>
    <p:sldId id="611" r:id="rId68"/>
    <p:sldId id="614" r:id="rId69"/>
    <p:sldId id="686" r:id="rId70"/>
    <p:sldId id="682" r:id="rId71"/>
    <p:sldId id="683" r:id="rId72"/>
    <p:sldId id="685" r:id="rId73"/>
    <p:sldId id="684" r:id="rId74"/>
    <p:sldId id="687" r:id="rId75"/>
    <p:sldId id="688" r:id="rId76"/>
    <p:sldId id="612" r:id="rId77"/>
    <p:sldId id="615" r:id="rId78"/>
    <p:sldId id="474" r:id="rId79"/>
    <p:sldId id="616" r:id="rId80"/>
    <p:sldId id="617" r:id="rId81"/>
    <p:sldId id="478" r:id="rId82"/>
    <p:sldId id="618" r:id="rId83"/>
    <p:sldId id="622" r:id="rId84"/>
    <p:sldId id="608" r:id="rId85"/>
    <p:sldId id="579" r:id="rId86"/>
    <p:sldId id="624" r:id="rId87"/>
    <p:sldId id="619" r:id="rId88"/>
    <p:sldId id="625" r:id="rId89"/>
    <p:sldId id="580" r:id="rId90"/>
    <p:sldId id="503" r:id="rId91"/>
    <p:sldId id="626" r:id="rId92"/>
    <p:sldId id="445" r:id="rId93"/>
    <p:sldId id="632" r:id="rId94"/>
    <p:sldId id="634" r:id="rId95"/>
    <p:sldId id="635" r:id="rId96"/>
    <p:sldId id="584" r:id="rId97"/>
    <p:sldId id="636" r:id="rId98"/>
    <p:sldId id="637" r:id="rId99"/>
    <p:sldId id="638" r:id="rId100"/>
    <p:sldId id="640" r:id="rId101"/>
    <p:sldId id="691" r:id="rId102"/>
    <p:sldId id="642" r:id="rId103"/>
    <p:sldId id="696" r:id="rId104"/>
    <p:sldId id="697" r:id="rId105"/>
    <p:sldId id="698" r:id="rId106"/>
    <p:sldId id="699" r:id="rId107"/>
    <p:sldId id="701" r:id="rId108"/>
    <p:sldId id="641" r:id="rId109"/>
    <p:sldId id="587" r:id="rId110"/>
    <p:sldId id="488" r:id="rId111"/>
    <p:sldId id="643" r:id="rId112"/>
    <p:sldId id="645" r:id="rId113"/>
    <p:sldId id="648" r:id="rId114"/>
    <p:sldId id="647" r:id="rId115"/>
    <p:sldId id="589" r:id="rId116"/>
    <p:sldId id="649" r:id="rId117"/>
    <p:sldId id="650" r:id="rId118"/>
    <p:sldId id="652" r:id="rId119"/>
    <p:sldId id="653" r:id="rId120"/>
    <p:sldId id="592" r:id="rId121"/>
    <p:sldId id="689" r:id="rId122"/>
    <p:sldId id="654" r:id="rId123"/>
    <p:sldId id="655" r:id="rId124"/>
    <p:sldId id="495" r:id="rId125"/>
    <p:sldId id="657" r:id="rId126"/>
    <p:sldId id="595" r:id="rId127"/>
    <p:sldId id="659" r:id="rId1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>
      <p:cViewPr>
        <p:scale>
          <a:sx n="75" d="100"/>
          <a:sy n="75" d="100"/>
        </p:scale>
        <p:origin x="-798" y="-618"/>
      </p:cViewPr>
      <p:guideLst>
        <p:guide orient="horz" pos="268"/>
        <p:guide pos="47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tableStyles" Target="tableStyles.xml"/><Relationship Id="rId16" Type="http://schemas.openxmlformats.org/officeDocument/2006/relationships/slide" Target="slides/slide8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28" Type="http://schemas.openxmlformats.org/officeDocument/2006/relationships/slide" Target="slides/slide12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26" Type="http://schemas.openxmlformats.org/officeDocument/2006/relationships/slide" Target="slides/slide11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16" Type="http://schemas.openxmlformats.org/officeDocument/2006/relationships/slide" Target="slides/slide108.xml"/><Relationship Id="rId124" Type="http://schemas.openxmlformats.org/officeDocument/2006/relationships/slide" Target="slides/slide116.xml"/><Relationship Id="rId129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11" Type="http://schemas.openxmlformats.org/officeDocument/2006/relationships/slide" Target="slides/slide103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3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viewProps" Target="viewProps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7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8C0D-26EB-49E8-B32A-F1669C75EE03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7EF930-F8EF-4DF5-9260-964A2C7175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57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78058-6547-4F95-8C5F-849D58123135}" type="slidenum">
              <a:rPr lang="en-US"/>
              <a:pPr/>
              <a:t>2</a:t>
            </a:fld>
            <a:endParaRPr lang="en-US"/>
          </a:p>
        </p:txBody>
      </p:sp>
      <p:sp>
        <p:nvSpPr>
          <p:cNvPr id="192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65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1F92B4-649D-48B2-AD68-D45AB2017DEA}" type="slidenum">
              <a:rPr lang="en-US"/>
              <a:pPr/>
              <a:t>78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F7465-CA79-4ED0-9C53-EF171DC13707}" type="slidenum">
              <a:rPr lang="en-US"/>
              <a:pPr/>
              <a:t>82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83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5F9A91-9EAF-47EA-BDA4-2A9C2E047F94}" type="slidenum">
              <a:rPr lang="en-US"/>
              <a:pPr/>
              <a:t>89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ED946-5983-47B0-BBC1-00E44EAB5116}" type="slidenum">
              <a:rPr lang="en-US"/>
              <a:pPr/>
              <a:t>3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true for point of equilibrium.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D51B-806D-4880-8E18-41AB8E815139}" type="slidenum">
              <a:rPr lang="en-US"/>
              <a:pPr/>
              <a:t>108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D51B-806D-4880-8E18-41AB8E815139}" type="slidenum">
              <a:rPr lang="en-US"/>
              <a:pPr/>
              <a:t>109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D51B-806D-4880-8E18-41AB8E815139}" type="slidenum">
              <a:rPr lang="en-US"/>
              <a:pPr/>
              <a:t>110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D51B-806D-4880-8E18-41AB8E815139}" type="slidenum">
              <a:rPr lang="en-US"/>
              <a:pPr/>
              <a:t>111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D51B-806D-4880-8E18-41AB8E815139}" type="slidenum">
              <a:rPr lang="en-US"/>
              <a:pPr/>
              <a:t>112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984CED-84E3-4776-80BB-2CC3099FB03C}" type="slidenum">
              <a:rPr lang="en-US"/>
              <a:pPr/>
              <a:t>5</a:t>
            </a:fld>
            <a:endParaRPr lang="en-US"/>
          </a:p>
        </p:txBody>
      </p:sp>
      <p:sp>
        <p:nvSpPr>
          <p:cNvPr id="2263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6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C78058-6547-4F95-8C5F-849D58123135}" type="slidenum">
              <a:rPr lang="en-US"/>
              <a:pPr/>
              <a:t>27</a:t>
            </a:fld>
            <a:endParaRPr lang="en-US"/>
          </a:p>
        </p:txBody>
      </p:sp>
      <p:sp>
        <p:nvSpPr>
          <p:cNvPr id="1925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53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201ED-071C-4BAA-8981-EE86CCF80797}" type="slidenum">
              <a:rPr lang="en-US"/>
              <a:pPr/>
              <a:t>54</a:t>
            </a:fld>
            <a:endParaRPr lang="en-US"/>
          </a:p>
        </p:txBody>
      </p:sp>
      <p:sp>
        <p:nvSpPr>
          <p:cNvPr id="2273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010D4-0CC3-4640-87DA-7FF779D6B841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FEEAE-EB8F-4ACD-98CB-21FE4F5DEFB9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99D12-4124-44DB-93AD-9D0EE14E1E32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0"/>
          <p:cNvCxnSpPr>
            <a:cxnSpLocks noChangeShapeType="1"/>
          </p:cNvCxnSpPr>
          <p:nvPr/>
        </p:nvCxnSpPr>
        <p:spPr bwMode="auto">
          <a:xfrm>
            <a:off x="381000" y="1141413"/>
            <a:ext cx="8382000" cy="1587"/>
          </a:xfrm>
          <a:prstGeom prst="line">
            <a:avLst/>
          </a:prstGeom>
          <a:noFill/>
          <a:ln w="63500" cmpd="tri" algn="ctr">
            <a:solidFill>
              <a:srgbClr val="CCFF99"/>
            </a:solidFill>
            <a:round/>
            <a:headEnd/>
            <a:tailEnd/>
          </a:ln>
        </p:spPr>
      </p:cxnSp>
      <p:cxnSp>
        <p:nvCxnSpPr>
          <p:cNvPr id="5" name="Straight Connector 41"/>
          <p:cNvCxnSpPr>
            <a:cxnSpLocks noChangeShapeType="1"/>
          </p:cNvCxnSpPr>
          <p:nvPr userDrawn="1"/>
        </p:nvCxnSpPr>
        <p:spPr bwMode="auto">
          <a:xfrm>
            <a:off x="381000" y="1230313"/>
            <a:ext cx="8382000" cy="0"/>
          </a:xfrm>
          <a:prstGeom prst="lin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143000"/>
          </a:xfrm>
        </p:spPr>
        <p:txBody>
          <a:bodyPr anchorCtr="1"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31448"/>
            <a:ext cx="8382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4DCF-5031-4C6C-9584-F44B8F8444B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DA86-D5BD-4A40-87C6-1550F12C9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1ED55-B8A3-43FB-9485-FCE4294B4CB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0B5E-2EA7-4347-853D-739CDCB6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F806-CBE0-4067-9EA7-2DB053D5E27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E8C0-0C58-41E5-9F53-27F2427C5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E67A-FEE8-47C0-93FE-CFCB47B9309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19C7-182F-4961-A68C-8A3A6643D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2342-B821-4A84-B6BF-5DEE9A26E27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5E01-3005-474E-8633-5027ABFE8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85B4C-C32D-4961-B926-18EAEC88554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2132-0D0A-4D97-87B8-708B90F506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6E12-7C88-42C4-ABB5-90707427C96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9FAD-C663-48CF-8177-9F11B48F1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40507-32BB-451A-8BC5-2B7703B3B0D0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FD572-B1EC-4042-8C45-4852904A20E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B97F-C18E-434D-AED0-D993E6304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65EC-98A4-48B1-BEED-5EBBC3C58AA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83E1-93D1-4A4A-85AD-38C4C4934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A5C-C287-4C23-97D3-3CE7010DC4C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7A66-3C84-4773-93EA-0166213CB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FF3CF-36A6-4056-BFAC-DC5DC9EF853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2009-A669-475D-883E-7A7880A52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0C61D-ED57-4A54-9476-6F3A7E4ABB7A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12C4-1D85-4699-9A51-C56E1516749B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D611-BDC6-48F1-B717-A4A6977A7127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83C00-0626-4CB6-9232-42EF012A17A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BDA86-D5BD-4A40-87C6-1550F12C9D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09A66-48C3-4535-891A-F7D34201A49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20B5E-2EA7-4347-853D-739CDCB683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19623-903A-46D2-BB4D-A62C966E3EF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E8C0-0C58-41E5-9F53-27F2427C5C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EE28A-78F3-4B0D-88CD-4B1AD77CA5D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219C7-182F-4961-A68C-8A3A6643DB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21032-0DAB-4B27-9F21-F5128C408BE6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F5E01-3005-474E-8633-5027ABFE8A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F74C0-F737-4182-8837-9F65562806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2132-0D0A-4D97-87B8-708B90F506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C0AA-38F7-49DB-86D3-3A74BA2FC97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C9FAD-C663-48CF-8177-9F11B48F1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D089D-6009-47A6-86C3-DA65287E2CB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EB97F-C18E-434D-AED0-D993E6304C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F60FD-B777-4378-9398-87B3B83491C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83E1-93D1-4A4A-85AD-38C4C4934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7349-4B0D-4DC1-A293-FA085CA7A1B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B7A66-3C84-4773-93EA-0166213CB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2B96-0DC5-4352-BF35-F3410E9F4D64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35F92-9475-4755-82CB-D77DB42B045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32009-A669-475D-883E-7A7880A526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966A-617D-4EF3-9710-6A88BA30D1B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8A7AB-C066-464D-A0AB-4870C20CB5B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6086-763F-4A47-87AC-5E77C6556C7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2C63A-D0C7-4EB2-A24B-D5C68279F76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3722-D767-4615-B966-5BEDDD44518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3E3C4-2DEC-42B7-8091-040A2FD9B88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DF325-E3D3-4EC9-AC51-6624221CCC9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DEB3-CF90-469E-AEAA-9FD966DF49E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96029-11FF-4046-8F56-00C44D52FD9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82AF-D1E3-4C9F-8157-0F25E9542579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2E3C8-2F07-4B57-9FFA-97BB8AC785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31F8F-9ACF-4EB0-91CD-C785B1A4586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AEFC7-B268-4E84-98B9-6BBA111D3ED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551-416F-4377-B7AE-CF9DF689E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F51C-FE00-485D-9906-739FC781B7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A5CA-C211-423A-AA5E-A77609CF7B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263A4-0D47-492F-8E04-F3A635B572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708A-5196-484C-9FB9-B1CC0E9F80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A2F-5BFB-4178-BB28-8B4FE1BFEB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6A8E9-BDB8-444E-B2FB-FAE024978C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D9F5C-7787-41EF-A2DF-F47C833F8B6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A7B6-0D37-46E4-8C21-E49DF8594B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0652-3452-4481-91AA-74897477F6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F33EB-C8BD-4762-A857-55F2CF5BC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BEA7F-7856-45A5-9759-F6942A84D2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9F92-1AB4-4DA9-91FB-FEBF52B784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4F9ACA-8061-4DBA-B5E1-DECD2DE5985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9A23E7-C862-4A73-904D-16E735721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0"/>
          <p:cNvCxnSpPr>
            <a:cxnSpLocks noChangeShapeType="1"/>
          </p:cNvCxnSpPr>
          <p:nvPr/>
        </p:nvCxnSpPr>
        <p:spPr bwMode="auto">
          <a:xfrm>
            <a:off x="381000" y="1141413"/>
            <a:ext cx="8382000" cy="1587"/>
          </a:xfrm>
          <a:prstGeom prst="line">
            <a:avLst/>
          </a:prstGeom>
          <a:noFill/>
          <a:ln w="63500" cmpd="tri" algn="ctr">
            <a:solidFill>
              <a:srgbClr val="CCFF99"/>
            </a:solidFill>
            <a:round/>
            <a:headEnd/>
            <a:tailEnd/>
          </a:ln>
        </p:spPr>
      </p:cxnSp>
      <p:cxnSp>
        <p:nvCxnSpPr>
          <p:cNvPr id="5" name="Straight Connector 41"/>
          <p:cNvCxnSpPr>
            <a:cxnSpLocks noChangeShapeType="1"/>
          </p:cNvCxnSpPr>
          <p:nvPr userDrawn="1"/>
        </p:nvCxnSpPr>
        <p:spPr bwMode="auto">
          <a:xfrm>
            <a:off x="381000" y="1230313"/>
            <a:ext cx="8382000" cy="0"/>
          </a:xfrm>
          <a:prstGeom prst="lin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143000"/>
          </a:xfrm>
        </p:spPr>
        <p:txBody>
          <a:bodyPr anchorCtr="1"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31448"/>
            <a:ext cx="8382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11BE-27F2-4444-84C3-5D2E985B57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5C83-DD4A-4CC4-A276-6996E43A5C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F64EF-0F6A-4D30-931D-FBC27DA8E4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B7A8E-56DA-46C6-9F59-B38D27C629E9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1726B-1F31-46F1-8B33-FE61B6AEFE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163C-EFC6-41EF-9FAF-1E83C9B3A9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2A32A-16B1-4E4C-8CF0-57EA6BD8F3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2826-08BF-4334-9B0D-B768B18CB6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3D200-59F7-4E32-8077-EB84E8EFAE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6124-056B-49C0-B73F-4CB30DECD0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24C4-E170-446E-8AA6-BF7009A554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CF7-30FC-44F6-93F9-7FCB8711A6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5788D26-5534-47C9-911A-6F58A4F765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B9A23E7-C862-4A73-904D-16E735721D7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0"/>
          <p:cNvCxnSpPr>
            <a:cxnSpLocks noChangeShapeType="1"/>
          </p:cNvCxnSpPr>
          <p:nvPr/>
        </p:nvCxnSpPr>
        <p:spPr bwMode="auto">
          <a:xfrm>
            <a:off x="381000" y="1141413"/>
            <a:ext cx="8382000" cy="1587"/>
          </a:xfrm>
          <a:prstGeom prst="line">
            <a:avLst/>
          </a:prstGeom>
          <a:noFill/>
          <a:ln w="63500" cmpd="tri" algn="ctr">
            <a:solidFill>
              <a:srgbClr val="CCFF99"/>
            </a:solidFill>
            <a:round/>
            <a:headEnd/>
            <a:tailEnd/>
          </a:ln>
        </p:spPr>
      </p:cxnSp>
      <p:cxnSp>
        <p:nvCxnSpPr>
          <p:cNvPr id="5" name="Straight Connector 41"/>
          <p:cNvCxnSpPr>
            <a:cxnSpLocks noChangeShapeType="1"/>
          </p:cNvCxnSpPr>
          <p:nvPr userDrawn="1"/>
        </p:nvCxnSpPr>
        <p:spPr bwMode="auto">
          <a:xfrm>
            <a:off x="381000" y="1230313"/>
            <a:ext cx="8382000" cy="0"/>
          </a:xfrm>
          <a:prstGeom prst="line">
            <a:avLst/>
          </a:prstGeom>
          <a:noFill/>
          <a:ln w="76200" cmpd="tri" algn="ctr">
            <a:solidFill>
              <a:srgbClr val="FFFF00"/>
            </a:solidFill>
            <a:round/>
            <a:headEnd/>
            <a:tailEnd/>
          </a:ln>
        </p:spPr>
      </p:cxnSp>
      <p:sp>
        <p:nvSpPr>
          <p:cNvPr id="4919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81000" y="0"/>
            <a:ext cx="8382000" cy="1143000"/>
          </a:xfrm>
        </p:spPr>
        <p:txBody>
          <a:bodyPr anchorCtr="1"/>
          <a:lstStyle>
            <a:lvl1pPr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331448"/>
            <a:ext cx="83820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A9CB-D557-4250-8961-95C9C861750E}" type="datetime1">
              <a:rPr lang="en-US" smtClean="0"/>
              <a:pPr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67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AFD914-0289-41DC-AB7E-7549177763F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9E949-CEF8-46A2-BBAE-D8EDE22D5B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7BDFDC-E2F1-4F53-B2F7-6B2FBE7061EF}" type="datetime1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99E949-CEF8-46A2-BBAE-D8EDE22D5BC4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A4C55B-14BE-40B8-B94D-20BA5CEFDFDB}" type="slidenum">
              <a:rPr lang="en-US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 userDrawn="1"/>
        </p:nvSpPr>
        <p:spPr bwMode="auto">
          <a:xfrm>
            <a:off x="0" y="0"/>
            <a:ext cx="2070100" cy="584200"/>
          </a:xfrm>
          <a:prstGeom prst="rect">
            <a:avLst/>
          </a:prstGeom>
          <a:solidFill>
            <a:srgbClr val="109769">
              <a:alpha val="50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FFCC"/>
                </a:solidFill>
              </a:rPr>
              <a:t>Example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8EE86-5CCC-45EB-B2C3-2EF8C0785C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6B01-CE1E-4F84-84B1-21699A82E11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2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2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2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oleObject" Target="../embeddings/oleObject65.bin"/><Relationship Id="rId5" Type="http://schemas.openxmlformats.org/officeDocument/2006/relationships/oleObject" Target="../embeddings/oleObject64.bin"/><Relationship Id="rId4" Type="http://schemas.openxmlformats.org/officeDocument/2006/relationships/image" Target="../media/image62.pn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5.bin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17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4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5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2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32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0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3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5.v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88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38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3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41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43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56.png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openxmlformats.org/officeDocument/2006/relationships/oleObject" Target="../embeddings/oleObject50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1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oleObject" Target="../embeddings/oleObject52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oleObject" Target="../embeddings/oleObject55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2743200"/>
            <a:ext cx="57404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344718" y="1741703"/>
            <a:ext cx="86396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 smtClean="0"/>
              <a:t>The </a:t>
            </a:r>
            <a:r>
              <a:rPr lang="en-US" sz="2400" b="0" dirty="0"/>
              <a:t>equilibrium mixture at 175°C is [A] = 2.8x10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 and [B] = 1.2x10</a:t>
            </a:r>
            <a:r>
              <a:rPr lang="en-US" sz="2400" b="0" baseline="30000" dirty="0"/>
              <a:t>-4</a:t>
            </a:r>
            <a:r>
              <a:rPr lang="en-US" sz="2400" b="0" dirty="0"/>
              <a:t> </a:t>
            </a:r>
            <a:r>
              <a:rPr lang="en-US" sz="2400" b="0" i="1" dirty="0"/>
              <a:t>M</a:t>
            </a:r>
            <a:r>
              <a:rPr lang="en-US" sz="2400" b="0" dirty="0"/>
              <a:t>. </a:t>
            </a:r>
            <a:r>
              <a:rPr lang="en-US" sz="2400" b="0" dirty="0" smtClean="0"/>
              <a:t> The molecular scenes below represent mixtures at various times during runs 1-4 of this reaction. Do </a:t>
            </a:r>
            <a:r>
              <a:rPr lang="en-US" sz="2400" b="0" dirty="0"/>
              <a:t>the </a:t>
            </a:r>
            <a:r>
              <a:rPr lang="en-US" sz="2400" b="0" dirty="0" smtClean="0"/>
              <a:t>reactions progress </a:t>
            </a:r>
            <a:r>
              <a:rPr lang="en-US" sz="2400" b="0" dirty="0"/>
              <a:t>to the right or left or not at all for each mixture to reach equilibrium?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621386" y="1074042"/>
            <a:ext cx="2097049" cy="584775"/>
            <a:chOff x="3664928" y="319314"/>
            <a:chExt cx="2097049" cy="584775"/>
          </a:xfrm>
        </p:grpSpPr>
        <p:sp>
          <p:nvSpPr>
            <p:cNvPr id="13" name="Rectangle 12"/>
            <p:cNvSpPr/>
            <p:nvPr/>
          </p:nvSpPr>
          <p:spPr>
            <a:xfrm>
              <a:off x="3664928" y="319314"/>
              <a:ext cx="209704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FF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FF0000"/>
                  </a:solidFill>
                </a:rPr>
                <a:t>)</a:t>
              </a:r>
              <a:r>
                <a:rPr lang="en-US" sz="3200" dirty="0" smtClean="0"/>
                <a:t>        </a:t>
              </a:r>
              <a:r>
                <a:rPr lang="en-US" sz="3200" dirty="0" smtClean="0">
                  <a:solidFill>
                    <a:srgbClr val="0000FF"/>
                  </a:solidFill>
                </a:rPr>
                <a:t>B</a:t>
              </a:r>
              <a:r>
                <a:rPr lang="en-US" sz="3200" baseline="-25000" dirty="0" smtClean="0">
                  <a:solidFill>
                    <a:srgbClr val="0000FF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FF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FF"/>
                  </a:solidFill>
                </a:rPr>
                <a:t>)</a:t>
              </a:r>
              <a:r>
                <a:rPr lang="en-US" sz="3200" dirty="0" smtClean="0"/>
                <a:t> </a:t>
              </a:r>
              <a:endParaRPr lang="en-US" sz="3200" dirty="0"/>
            </a:p>
          </p:txBody>
        </p:sp>
        <p:graphicFrame>
          <p:nvGraphicFramePr>
            <p:cNvPr id="53255" name="Object 36"/>
            <p:cNvGraphicFramePr>
              <a:graphicFrameLocks noChangeAspect="1"/>
            </p:cNvGraphicFramePr>
            <p:nvPr/>
          </p:nvGraphicFramePr>
          <p:xfrm>
            <a:off x="4393291" y="524254"/>
            <a:ext cx="551466" cy="224479"/>
          </p:xfrm>
          <a:graphic>
            <a:graphicData uri="http://schemas.openxmlformats.org/presentationml/2006/ole">
              <p:oleObj spid="_x0000_s611332" r:id="rId3" imgW="358088" imgH="176688" progId="ChemDraw.Document.6.0">
                <p:embed/>
              </p:oleObj>
            </a:graphicData>
          </a:graphic>
        </p:graphicFrame>
      </p:grpSp>
      <p:pic>
        <p:nvPicPr>
          <p:cNvPr id="6113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376" y="3792168"/>
            <a:ext cx="7165347" cy="197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457200" y="2064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3700" y="10510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/>
              <a:t>A catalyst speeds up a reaction by lowering its activation energy. </a:t>
            </a:r>
            <a:endParaRPr lang="en-US" sz="2400" b="0" dirty="0" smtClean="0"/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/>
              <a:t>It speeds </a:t>
            </a:r>
            <a:r>
              <a:rPr lang="en-US" sz="2400" b="0" dirty="0"/>
              <a:t>up the forward and reverse reactions </a:t>
            </a:r>
            <a:r>
              <a:rPr lang="en-US" sz="2400" b="0" dirty="0" smtClean="0"/>
              <a:t>equally.</a:t>
            </a:r>
            <a:endParaRPr lang="en-US" sz="24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Addition of a Catalyst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193800" y="2095499"/>
            <a:ext cx="2774251" cy="2991703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94239" y="2127251"/>
            <a:ext cx="2728276" cy="2971799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3700" y="54198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 catalyst causes a reaction to reach equilibrium more quickly.</a:t>
            </a:r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It does not change the equilibrium concentration or K.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558800" y="1158875"/>
            <a:ext cx="7986713" cy="822325"/>
            <a:chOff x="352" y="730"/>
            <a:chExt cx="5031" cy="518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352" y="912"/>
              <a:ext cx="8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u="sng" smtClean="0">
                  <a:solidFill>
                    <a:srgbClr val="000000"/>
                  </a:solidFill>
                  <a:latin typeface="Arial" charset="0"/>
                </a:rPr>
                <a:t>Change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584" y="912"/>
              <a:ext cx="164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u="sng" smtClean="0">
                  <a:solidFill>
                    <a:srgbClr val="000000"/>
                  </a:solidFill>
                  <a:latin typeface="Arial" charset="0"/>
                </a:rPr>
                <a:t>Shift Equilibrium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56" y="730"/>
              <a:ext cx="1927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Change Equilibrium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sz="2400" b="1" u="sng" dirty="0" smtClean="0">
                  <a:solidFill>
                    <a:srgbClr val="000000"/>
                  </a:solidFill>
                  <a:latin typeface="Arial" charset="0"/>
                </a:rPr>
                <a:t>Constant</a:t>
              </a: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400" y="1981200"/>
            <a:ext cx="2084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Concentration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478213" y="19812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6970713" y="1981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92125" y="2552700"/>
            <a:ext cx="1404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Pressure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478213" y="25527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yes*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6970713" y="25527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84200" y="3124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Volume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478213" y="3124200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yes*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6970713" y="3124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28600" y="3695700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Temperature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3478213" y="36957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6904038" y="3695700"/>
            <a:ext cx="65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yes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550863" y="4267200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Catalyst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3544888" y="426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6970713" y="42672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no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1275" y="5181600"/>
            <a:ext cx="895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*Dependent on relative moles of gaseous reactants and products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LCP Summary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3"/>
          <p:cNvSpPr txBox="1">
            <a:spLocks noChangeArrowheads="1"/>
          </p:cNvSpPr>
          <p:nvPr/>
        </p:nvSpPr>
        <p:spPr bwMode="auto">
          <a:xfrm>
            <a:off x="549275" y="457200"/>
            <a:ext cx="7832725" cy="708025"/>
          </a:xfrm>
          <a:prstGeom prst="rect">
            <a:avLst/>
          </a:prstGeom>
          <a:gradFill rotWithShape="1">
            <a:gsLst>
              <a:gs pos="0">
                <a:srgbClr val="006600">
                  <a:alpha val="64705"/>
                </a:srgbClr>
              </a:gs>
              <a:gs pos="100000">
                <a:srgbClr val="182F00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1925" indent="-1431925">
              <a:spcBef>
                <a:spcPct val="50000"/>
              </a:spcBef>
            </a:pPr>
            <a:r>
              <a:rPr lang="en-US" sz="2000"/>
              <a:t>Table 17.4   Effects of Various Disturbances on a System at Equilibrium</a:t>
            </a:r>
          </a:p>
        </p:txBody>
      </p:sp>
      <p:pic>
        <p:nvPicPr>
          <p:cNvPr id="109570" name="Picture 4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0866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C9FAD-C663-48CF-8177-9F11B48F176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the reacting mixture is heated at constant volume. 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(b) some 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gas is removed from the reacting mixture at constant temperature and volume.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(c) the pressure on the reacting mixture is decreased at constant temperature.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(d) a catalyst is added to the reacting mixture.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the reacting mixture is heated at constant volume.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304027" y="41206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3068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2694209" y="3846239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62728" y="4042199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27100" y="4704318"/>
            <a:ext cx="7277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Reaction shifts right, generates more product and increase K.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(b) some 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gas is removed from the reacting mixture at 	constant temperature and volume.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735609" y="502285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83000" y="4461299"/>
            <a:ext cx="129902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567918"/>
            <a:ext cx="852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Reaction shifts left, generates more reactants and K stays the same.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027" y="45270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7132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105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(c) the pressure on the reacting mixture is decreased at constant temperature.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83000" y="4461299"/>
            <a:ext cx="1299028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04800" y="5860018"/>
            <a:ext cx="852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Reaction shifts right, generates more products and K stays the same.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04027" y="45270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7132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98800" y="5010150"/>
            <a:ext cx="111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1 gas molecule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33900" y="50101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2 gas molecules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27273" y="4069834"/>
            <a:ext cx="1167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pressure </a:t>
            </a:r>
          </a:p>
          <a:p>
            <a:pPr algn="ctr"/>
            <a:r>
              <a:rPr lang="en-US" dirty="0" smtClean="0"/>
              <a:t>decrease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14015" y="4064000"/>
            <a:ext cx="12378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volume increase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470775" y="421005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106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Placeholder 2"/>
          <p:cNvSpPr>
            <a:spLocks/>
          </p:cNvSpPr>
          <p:nvPr/>
        </p:nvSpPr>
        <p:spPr bwMode="auto">
          <a:xfrm>
            <a:off x="152400" y="685800"/>
            <a:ext cx="88074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Consider the following equilibrium process between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dinitrogen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tetrafluoride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and nitrogen </a:t>
            </a:r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</a:rPr>
              <a:t>difluoride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(NF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):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) 		</a:t>
            </a:r>
            <a:r>
              <a:rPr lang="el-GR" sz="2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Δ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H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° = 38.5 kJ/mol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Predict the changes in the equilibrium and </a:t>
            </a:r>
            <a:r>
              <a:rPr lang="en-US" sz="2400" i="1" dirty="0" smtClean="0">
                <a:solidFill>
                  <a:srgbClr val="000000"/>
                </a:solidFill>
                <a:latin typeface="Calibri" pitchFamily="34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if:</a:t>
            </a:r>
          </a:p>
          <a:p>
            <a:pPr marL="406400" indent="-4064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(d) a catalyst is added to the reacting mixture.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tabLst>
                <a:tab pos="461963" algn="l"/>
              </a:tabLst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8852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14.13</a:t>
            </a:r>
          </a:p>
        </p:txBody>
      </p:sp>
      <p:pic>
        <p:nvPicPr>
          <p:cNvPr id="788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6200" y="20970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2100" y="4767818"/>
            <a:ext cx="8521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ctr">
              <a:spcAft>
                <a:spcPts val="1200"/>
              </a:spcAft>
            </a:pPr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A catalyst causes a reaction to reach equilibrium more quickly.</a:t>
            </a:r>
          </a:p>
          <a:p>
            <a:pPr lvl="0" indent="342900" algn="ctr">
              <a:spcAft>
                <a:spcPts val="1200"/>
              </a:spcAft>
            </a:pPr>
            <a:r>
              <a:rPr lang="en-US" sz="2400" dirty="0" smtClean="0">
                <a:solidFill>
                  <a:srgbClr val="7030A0"/>
                </a:solidFill>
                <a:latin typeface="Calibri"/>
              </a:rPr>
              <a:t>It does not change the equilibrium concentration or K.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04027" y="4006334"/>
            <a:ext cx="35753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Heat  +  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4(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         2NF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  <a:latin typeface="Calibri" pitchFamily="34" charset="0"/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2600" y="419258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FDF325-E3D3-4EC9-AC51-6624221CCC9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107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101600" y="3765550"/>
            <a:ext cx="89789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0000"/>
              </a:spcBef>
              <a:spcAft>
                <a:spcPts val="1200"/>
              </a:spcAft>
            </a:pPr>
            <a:r>
              <a:rPr lang="en-US" sz="2000" dirty="0">
                <a:cs typeface="Arial" pitchFamily="34" charset="0"/>
              </a:rPr>
              <a:t>(a)	</a:t>
            </a:r>
            <a:r>
              <a:rPr lang="en-US" sz="2000" b="0" dirty="0">
                <a:cs typeface="Arial" pitchFamily="34" charset="0"/>
              </a:rPr>
              <a:t>If </a:t>
            </a:r>
            <a:r>
              <a:rPr lang="en-US" sz="2000" b="0" i="1" dirty="0">
                <a:cs typeface="Arial" pitchFamily="34" charset="0"/>
              </a:rPr>
              <a:t>K</a:t>
            </a:r>
            <a:r>
              <a:rPr lang="en-US" sz="2000" b="0" dirty="0">
                <a:cs typeface="Arial" pitchFamily="34" charset="0"/>
              </a:rPr>
              <a:t> = 2 at the temperature of the reaction, which scene represents the mixture at equilibrium?</a:t>
            </a:r>
          </a:p>
          <a:p>
            <a:pPr marL="457200" indent="-457200">
              <a:spcBef>
                <a:spcPct val="10000"/>
              </a:spcBef>
              <a:spcAft>
                <a:spcPts val="1200"/>
              </a:spcAft>
            </a:pPr>
            <a:r>
              <a:rPr lang="en-US" sz="2000" dirty="0">
                <a:cs typeface="Arial" pitchFamily="34" charset="0"/>
              </a:rPr>
              <a:t>(b)	</a:t>
            </a:r>
            <a:r>
              <a:rPr lang="en-US" sz="2000" b="0" dirty="0">
                <a:cs typeface="Arial" pitchFamily="34" charset="0"/>
              </a:rPr>
              <a:t>Will the reaction mixtures in the other two scenes proceed toward reactant or toward products to reach equilibrium?</a:t>
            </a:r>
          </a:p>
          <a:p>
            <a:pPr marL="457200" indent="-457200">
              <a:spcBef>
                <a:spcPct val="10000"/>
              </a:spcBef>
              <a:spcAft>
                <a:spcPts val="1200"/>
              </a:spcAft>
              <a:buAutoNum type="alphaLcParenBoth" startAt="3"/>
            </a:pPr>
            <a:r>
              <a:rPr lang="en-US" sz="2000" b="0" dirty="0" smtClean="0">
                <a:cs typeface="Arial" pitchFamily="34" charset="0"/>
              </a:rPr>
              <a:t>For </a:t>
            </a:r>
            <a:r>
              <a:rPr lang="en-US" sz="2000" b="0" dirty="0">
                <a:cs typeface="Arial" pitchFamily="34" charset="0"/>
              </a:rPr>
              <a:t>the mixture at equilibrium, how will a rise in temperature affect [Y</a:t>
            </a:r>
            <a:r>
              <a:rPr lang="en-US" sz="2000" b="0" baseline="-25000" dirty="0">
                <a:cs typeface="Arial" pitchFamily="34" charset="0"/>
              </a:rPr>
              <a:t>2</a:t>
            </a:r>
            <a:r>
              <a:rPr lang="en-US" sz="2000" b="0" dirty="0" smtClean="0">
                <a:cs typeface="Arial" pitchFamily="34" charset="0"/>
              </a:rPr>
              <a:t>] and </a:t>
            </a:r>
            <a:r>
              <a:rPr lang="en-US" sz="2000" b="0" i="1" dirty="0" smtClean="0">
                <a:cs typeface="Arial" pitchFamily="34" charset="0"/>
              </a:rPr>
              <a:t>K</a:t>
            </a:r>
            <a:r>
              <a:rPr lang="en-US" sz="2000" b="0" dirty="0" smtClean="0">
                <a:cs typeface="Arial" pitchFamily="34" charset="0"/>
              </a:rPr>
              <a:t>?</a:t>
            </a:r>
          </a:p>
          <a:p>
            <a:pPr marL="457200" indent="-457200">
              <a:spcBef>
                <a:spcPct val="10000"/>
              </a:spcBef>
              <a:spcAft>
                <a:spcPts val="1200"/>
              </a:spcAft>
              <a:buAutoNum type="alphaLcParenBoth" startAt="3"/>
            </a:pPr>
            <a:r>
              <a:rPr lang="en-US" sz="2000" dirty="0" smtClean="0">
                <a:cs typeface="Arial" pitchFamily="34" charset="0"/>
              </a:rPr>
              <a:t>How will a decrease in pressure influence the mixture at equilibrium?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9275" y="1023035"/>
            <a:ext cx="5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3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569200" y="1086535"/>
            <a:ext cx="130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prstClr val="black"/>
                </a:solidFill>
                <a:cs typeface="Arial" pitchFamily="34" charset="0"/>
              </a:rPr>
              <a:t>H 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&gt; 0</a:t>
            </a:r>
            <a:endParaRPr lang="en-US" sz="2800" dirty="0"/>
          </a:p>
        </p:txBody>
      </p:sp>
      <p:pic>
        <p:nvPicPr>
          <p:cNvPr id="82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1" y="1823246"/>
            <a:ext cx="5181599" cy="18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202471" y="1279052"/>
          <a:ext cx="702947" cy="206848"/>
        </p:xfrm>
        <a:graphic>
          <a:graphicData uri="http://schemas.openxmlformats.org/presentationml/2006/ole">
            <p:oleObj spid="_x0000_s829444" name="CS ChemDraw Drawing" r:id="rId5" imgW="1014619" imgH="243270" progId="ChemDraw.Document.6.0">
              <p:embed/>
            </p:oleObj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101600" y="3765550"/>
            <a:ext cx="8978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0000"/>
              </a:spcBef>
              <a:spcAft>
                <a:spcPts val="1200"/>
              </a:spcAft>
            </a:pPr>
            <a:r>
              <a:rPr lang="en-US" sz="2000" dirty="0">
                <a:cs typeface="Arial" pitchFamily="34" charset="0"/>
              </a:rPr>
              <a:t>(a)	</a:t>
            </a:r>
            <a:r>
              <a:rPr lang="en-US" sz="2000" b="0" dirty="0">
                <a:cs typeface="Arial" pitchFamily="34" charset="0"/>
              </a:rPr>
              <a:t>If </a:t>
            </a:r>
            <a:r>
              <a:rPr lang="en-US" sz="2000" b="0" i="1" dirty="0">
                <a:cs typeface="Arial" pitchFamily="34" charset="0"/>
              </a:rPr>
              <a:t>K</a:t>
            </a:r>
            <a:r>
              <a:rPr lang="en-US" sz="2000" b="0" dirty="0">
                <a:cs typeface="Arial" pitchFamily="34" charset="0"/>
              </a:rPr>
              <a:t> = 2 at the temperature of the reaction, which scene represents the mixture at equilibrium</a:t>
            </a:r>
            <a:r>
              <a:rPr lang="en-US" sz="2000" b="0" dirty="0" smtClean="0">
                <a:cs typeface="Arial" pitchFamily="34" charset="0"/>
              </a:rPr>
              <a:t>?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9275" y="1023035"/>
            <a:ext cx="5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3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569200" y="1086535"/>
            <a:ext cx="130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prstClr val="black"/>
                </a:solidFill>
                <a:cs typeface="Arial" pitchFamily="34" charset="0"/>
              </a:rPr>
              <a:t>H 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&gt; 0</a:t>
            </a:r>
            <a:endParaRPr lang="en-US" sz="2800" dirty="0"/>
          </a:p>
        </p:txBody>
      </p:sp>
      <p:pic>
        <p:nvPicPr>
          <p:cNvPr id="82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1" y="1823246"/>
            <a:ext cx="5181599" cy="18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202471" y="1279052"/>
          <a:ext cx="702947" cy="206848"/>
        </p:xfrm>
        <a:graphic>
          <a:graphicData uri="http://schemas.openxmlformats.org/presentationml/2006/ole">
            <p:oleObj spid="_x0000_s883717" name="CS ChemDraw Drawing" r:id="rId5" imgW="1014619" imgH="243270" progId="ChemDraw.Document.6.0">
              <p:embed/>
            </p:oleObj>
          </a:graphicData>
        </a:graphic>
      </p:graphicFrame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3449" y="2227263"/>
            <a:ext cx="1424828" cy="820737"/>
            <a:chOff x="3166" y="3147"/>
            <a:chExt cx="909" cy="517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166" y="3252"/>
              <a:ext cx="3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K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449" y="3147"/>
              <a:ext cx="626" cy="517"/>
              <a:chOff x="3535" y="3218"/>
              <a:chExt cx="626" cy="517"/>
            </a:xfrm>
          </p:grpSpPr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3535" y="3218"/>
                <a:ext cx="62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>
                    <a:cs typeface="Arial" pitchFamily="34" charset="0"/>
                  </a:rPr>
                  <a:t>[XY][Y]</a:t>
                </a: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577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>
                    <a:cs typeface="Arial" pitchFamily="34" charset="0"/>
                  </a:rPr>
                  <a:t>[X][Y</a:t>
                </a:r>
                <a:r>
                  <a:rPr lang="en-US" sz="2000" b="0" baseline="-25000" dirty="0">
                    <a:cs typeface="Arial" pitchFamily="34" charset="0"/>
                  </a:rPr>
                  <a:t>2</a:t>
                </a:r>
                <a:r>
                  <a:rPr lang="en-US" sz="2000" b="0" dirty="0">
                    <a:cs typeface="Arial" pitchFamily="34" charset="0"/>
                  </a:rPr>
                  <a:t>]</a:t>
                </a: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1258049" y="2393950"/>
            <a:ext cx="63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2</a:t>
            </a:r>
            <a:endParaRPr lang="en-US" sz="2000" b="0" dirty="0">
              <a:cs typeface="Arial" pitchFamily="34" charset="0"/>
            </a:endParaRPr>
          </a:p>
        </p:txBody>
      </p: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1320017" y="4629150"/>
            <a:ext cx="1427963" cy="820737"/>
            <a:chOff x="3084" y="3147"/>
            <a:chExt cx="911" cy="517"/>
          </a:xfrm>
        </p:grpSpPr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1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27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28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[5][3]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29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[1][1]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30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93149" y="4795837"/>
            <a:ext cx="63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15</a:t>
            </a:r>
            <a:endParaRPr lang="en-US" sz="2000" b="0" dirty="0">
              <a:cs typeface="Arial" pitchFamily="34" charset="0"/>
            </a:endParaRPr>
          </a:p>
        </p:txBody>
      </p: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3682217" y="4629150"/>
            <a:ext cx="1427963" cy="820737"/>
            <a:chOff x="3084" y="3147"/>
            <a:chExt cx="911" cy="517"/>
          </a:xfrm>
        </p:grpSpPr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2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34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35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[4][2]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36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[2][2]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5055349" y="4795837"/>
            <a:ext cx="63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2</a:t>
            </a:r>
            <a:endParaRPr lang="en-US" sz="2000" b="0" dirty="0">
              <a:cs typeface="Arial" pitchFamily="34" charset="0"/>
            </a:endParaRPr>
          </a:p>
        </p:txBody>
      </p:sp>
      <p:grpSp>
        <p:nvGrpSpPr>
          <p:cNvPr id="39" name="Group 23"/>
          <p:cNvGrpSpPr>
            <a:grpSpLocks/>
          </p:cNvGrpSpPr>
          <p:nvPr/>
        </p:nvGrpSpPr>
        <p:grpSpPr bwMode="auto">
          <a:xfrm>
            <a:off x="5866617" y="4629150"/>
            <a:ext cx="1427963" cy="820737"/>
            <a:chOff x="3084" y="3147"/>
            <a:chExt cx="911" cy="517"/>
          </a:xfrm>
        </p:grpSpPr>
        <p:sp>
          <p:nvSpPr>
            <p:cNvPr id="40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3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41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[3][1]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43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[3][3]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44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7239749" y="4795837"/>
            <a:ext cx="837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0.33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721100" y="5524500"/>
            <a:ext cx="185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 equilibrium.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1000" y="1524000"/>
            <a:ext cx="3505200" cy="819150"/>
            <a:chOff x="457200" y="1524000"/>
            <a:chExt cx="3505200" cy="819152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57200" y="1524000"/>
              <a:ext cx="2590800" cy="819152"/>
              <a:chOff x="1981200" y="1219200"/>
              <a:chExt cx="2590800" cy="819152"/>
            </a:xfrm>
          </p:grpSpPr>
          <p:sp>
            <p:nvSpPr>
              <p:cNvPr id="54285" name="Text Box 16"/>
              <p:cNvSpPr txBox="1">
                <a:spLocks noChangeArrowheads="1"/>
              </p:cNvSpPr>
              <p:nvPr/>
            </p:nvSpPr>
            <p:spPr bwMode="auto">
              <a:xfrm>
                <a:off x="1981200" y="1371600"/>
                <a:ext cx="685800" cy="400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i="1"/>
                  <a:t>K</a:t>
                </a:r>
                <a:r>
                  <a:rPr lang="en-US" sz="2000" b="0" baseline="-25000"/>
                  <a:t>c</a:t>
                </a:r>
                <a:r>
                  <a:rPr lang="en-US" sz="2000" b="0"/>
                  <a:t> =</a:t>
                </a:r>
              </a:p>
            </p:txBody>
          </p:sp>
          <p:grpSp>
            <p:nvGrpSpPr>
              <p:cNvPr id="4" name="Group 29"/>
              <p:cNvGrpSpPr>
                <a:grpSpLocks/>
              </p:cNvGrpSpPr>
              <p:nvPr/>
            </p:nvGrpSpPr>
            <p:grpSpPr bwMode="auto">
              <a:xfrm>
                <a:off x="2438400" y="1219200"/>
                <a:ext cx="838200" cy="781051"/>
                <a:chOff x="1488" y="2832"/>
                <a:chExt cx="528" cy="492"/>
              </a:xfrm>
            </p:grpSpPr>
            <p:sp>
              <p:nvSpPr>
                <p:cNvPr id="5429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488" y="283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/>
                    <a:t>[B]</a:t>
                  </a:r>
                </a:p>
              </p:txBody>
            </p:sp>
            <p:sp>
              <p:nvSpPr>
                <p:cNvPr id="5429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488" y="3072"/>
                  <a:ext cx="52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000" b="0"/>
                    <a:t>[A]</a:t>
                  </a:r>
                </a:p>
              </p:txBody>
            </p:sp>
            <p:sp>
              <p:nvSpPr>
                <p:cNvPr id="54294" name="Line 20"/>
                <p:cNvSpPr>
                  <a:spLocks noChangeShapeType="1"/>
                </p:cNvSpPr>
                <p:nvPr/>
              </p:nvSpPr>
              <p:spPr bwMode="auto">
                <a:xfrm>
                  <a:off x="1608" y="3072"/>
                  <a:ext cx="31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3124200" y="1219201"/>
                <a:ext cx="1447800" cy="819151"/>
                <a:chOff x="1872" y="2832"/>
                <a:chExt cx="912" cy="516"/>
              </a:xfrm>
            </p:grpSpPr>
            <p:sp>
              <p:nvSpPr>
                <p:cNvPr id="542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872" y="2952"/>
                  <a:ext cx="215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=</a:t>
                  </a:r>
                </a:p>
              </p:txBody>
            </p:sp>
            <p:sp>
              <p:nvSpPr>
                <p:cNvPr id="54289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016" y="2832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1.2x10</a:t>
                  </a:r>
                  <a:r>
                    <a:rPr lang="en-US" sz="2000" b="0" baseline="30000"/>
                    <a:t>-4</a:t>
                  </a:r>
                  <a:endParaRPr lang="en-US" sz="2000" b="0"/>
                </a:p>
              </p:txBody>
            </p:sp>
            <p:sp>
              <p:nvSpPr>
                <p:cNvPr id="5429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016" y="3096"/>
                  <a:ext cx="768" cy="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000" b="0"/>
                    <a:t>2.8x10</a:t>
                  </a:r>
                  <a:r>
                    <a:rPr lang="en-US" sz="2000" b="0" baseline="30000"/>
                    <a:t>-4</a:t>
                  </a:r>
                  <a:endParaRPr lang="en-US" sz="2000" b="0"/>
                </a:p>
              </p:txBody>
            </p:sp>
            <p:sp>
              <p:nvSpPr>
                <p:cNvPr id="54291" name="Line 25"/>
                <p:cNvSpPr>
                  <a:spLocks noChangeShapeType="1"/>
                </p:cNvSpPr>
                <p:nvPr/>
              </p:nvSpPr>
              <p:spPr bwMode="auto">
                <a:xfrm>
                  <a:off x="2070" y="3096"/>
                  <a:ext cx="66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4284" name="Text Box 26"/>
            <p:cNvSpPr txBox="1">
              <a:spLocks noChangeArrowheads="1"/>
            </p:cNvSpPr>
            <p:nvPr/>
          </p:nvSpPr>
          <p:spPr bwMode="auto">
            <a:xfrm>
              <a:off x="2971800" y="1676400"/>
              <a:ext cx="990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0"/>
                <a:t>=  0.43</a:t>
              </a:r>
            </a:p>
          </p:txBody>
        </p:sp>
      </p:grpSp>
      <p:sp>
        <p:nvSpPr>
          <p:cNvPr id="117796" name="Text Box 36"/>
          <p:cNvSpPr txBox="1">
            <a:spLocks noChangeArrowheads="1"/>
          </p:cNvSpPr>
          <p:nvPr/>
        </p:nvSpPr>
        <p:spPr bwMode="auto">
          <a:xfrm>
            <a:off x="1371600" y="2895600"/>
            <a:ext cx="470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1.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= 8/2 = 4.0    2.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= 3/7 = 0.43    </a:t>
            </a:r>
          </a:p>
          <a:p>
            <a:r>
              <a:rPr lang="en-US" sz="2000" b="0"/>
              <a:t>3.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= 4.6 = 0.67    4.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= 2/8 = 0.25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81000" y="24384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Counting the red and blue spheres to calculate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for each mixture: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81000" y="3733800"/>
            <a:ext cx="792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/>
              <a:t>Comparing </a:t>
            </a:r>
            <a:r>
              <a:rPr lang="en-US" sz="2000" b="0" i="1"/>
              <a:t>Q</a:t>
            </a:r>
            <a:r>
              <a:rPr lang="en-US" sz="2000" b="0" baseline="-25000"/>
              <a:t>c</a:t>
            </a:r>
            <a:r>
              <a:rPr lang="en-US" sz="2000" b="0"/>
              <a:t> with </a:t>
            </a:r>
            <a:r>
              <a:rPr lang="en-US" sz="2000" b="0" i="1"/>
              <a:t>K</a:t>
            </a:r>
            <a:r>
              <a:rPr lang="en-US" sz="2000" b="0" baseline="-25000"/>
              <a:t>c</a:t>
            </a:r>
            <a:r>
              <a:rPr lang="en-US" sz="2000" b="0" i="1" baseline="-25000"/>
              <a:t> </a:t>
            </a:r>
            <a:r>
              <a:rPr lang="en-US" sz="2000" b="0"/>
              <a:t>to determine reaction direction: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1371600" y="4114800"/>
            <a:ext cx="505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1.  </a:t>
            </a:r>
            <a:r>
              <a:rPr lang="en-US" sz="2000" i="1"/>
              <a:t>Q</a:t>
            </a:r>
            <a:r>
              <a:rPr lang="en-US" sz="2000" baseline="-25000"/>
              <a:t>c</a:t>
            </a:r>
            <a:r>
              <a:rPr lang="en-US" sz="2000"/>
              <a:t> &gt; </a:t>
            </a:r>
            <a:r>
              <a:rPr lang="en-US" sz="2000" i="1"/>
              <a:t>K</a:t>
            </a:r>
            <a:r>
              <a:rPr lang="en-US" sz="2000" baseline="-25000"/>
              <a:t>c</a:t>
            </a:r>
            <a:r>
              <a:rPr lang="en-US" sz="2000"/>
              <a:t>; reaction proceeds to the left.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71600" y="4495800"/>
            <a:ext cx="3368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2.  </a:t>
            </a:r>
            <a:r>
              <a:rPr lang="en-US" sz="2000" i="1"/>
              <a:t>Q</a:t>
            </a:r>
            <a:r>
              <a:rPr lang="en-US" sz="2000" baseline="-25000"/>
              <a:t>c</a:t>
            </a:r>
            <a:r>
              <a:rPr lang="en-US" sz="2000"/>
              <a:t> = </a:t>
            </a:r>
            <a:r>
              <a:rPr lang="en-US" sz="2000" i="1"/>
              <a:t>K</a:t>
            </a:r>
            <a:r>
              <a:rPr lang="en-US" sz="2000" baseline="-25000"/>
              <a:t>c</a:t>
            </a:r>
            <a:r>
              <a:rPr lang="en-US" sz="2000"/>
              <a:t>; no net change.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371600" y="4876800"/>
            <a:ext cx="5059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3.  </a:t>
            </a:r>
            <a:r>
              <a:rPr lang="en-US" sz="2000" i="1"/>
              <a:t>Q</a:t>
            </a:r>
            <a:r>
              <a:rPr lang="en-US" sz="2000" baseline="-25000"/>
              <a:t>c</a:t>
            </a:r>
            <a:r>
              <a:rPr lang="en-US" sz="2000"/>
              <a:t> &gt; </a:t>
            </a:r>
            <a:r>
              <a:rPr lang="en-US" sz="2000" i="1"/>
              <a:t>K</a:t>
            </a:r>
            <a:r>
              <a:rPr lang="en-US" sz="2000" baseline="-25000"/>
              <a:t>c</a:t>
            </a:r>
            <a:r>
              <a:rPr lang="en-US" sz="2000"/>
              <a:t>; reaction proceeds to the left.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371600" y="5257800"/>
            <a:ext cx="5245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4.  </a:t>
            </a:r>
            <a:r>
              <a:rPr lang="en-US" sz="2000" i="1"/>
              <a:t>Q</a:t>
            </a:r>
            <a:r>
              <a:rPr lang="en-US" sz="2000" baseline="-25000"/>
              <a:t>c</a:t>
            </a:r>
            <a:r>
              <a:rPr lang="en-US" sz="2000"/>
              <a:t> &lt; </a:t>
            </a:r>
            <a:r>
              <a:rPr lang="en-US" sz="2000" i="1"/>
              <a:t>K</a:t>
            </a:r>
            <a:r>
              <a:rPr lang="en-US" sz="2000" baseline="-25000"/>
              <a:t>c</a:t>
            </a:r>
            <a:r>
              <a:rPr lang="en-US" sz="2000"/>
              <a:t>; reaction proceeds to the right.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2064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Solution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101600" y="3765550"/>
            <a:ext cx="8978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0000"/>
              </a:spcBef>
              <a:spcAft>
                <a:spcPts val="1200"/>
              </a:spcAft>
            </a:pPr>
            <a:r>
              <a:rPr lang="en-US" sz="2000" dirty="0" smtClean="0">
                <a:cs typeface="Arial" pitchFamily="34" charset="0"/>
              </a:rPr>
              <a:t>(</a:t>
            </a:r>
            <a:r>
              <a:rPr lang="en-US" sz="2000" dirty="0">
                <a:cs typeface="Arial" pitchFamily="34" charset="0"/>
              </a:rPr>
              <a:t>b)	</a:t>
            </a:r>
            <a:r>
              <a:rPr lang="en-US" sz="2000" b="0" dirty="0">
                <a:cs typeface="Arial" pitchFamily="34" charset="0"/>
              </a:rPr>
              <a:t>Will the reaction mixtures in the other two scenes proceed toward reactant or toward products to reach equilibrium</a:t>
            </a:r>
            <a:r>
              <a:rPr lang="en-US" sz="2000" b="0" dirty="0" smtClean="0">
                <a:cs typeface="Arial" pitchFamily="34" charset="0"/>
              </a:rPr>
              <a:t>?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9275" y="1023035"/>
            <a:ext cx="5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3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569200" y="1086535"/>
            <a:ext cx="130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prstClr val="black"/>
                </a:solidFill>
                <a:cs typeface="Arial" pitchFamily="34" charset="0"/>
              </a:rPr>
              <a:t>H 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&gt; 0</a:t>
            </a:r>
            <a:endParaRPr lang="en-US" sz="2800" dirty="0"/>
          </a:p>
        </p:txBody>
      </p:sp>
      <p:pic>
        <p:nvPicPr>
          <p:cNvPr id="82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1" y="1823246"/>
            <a:ext cx="5181599" cy="18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202471" y="1279052"/>
          <a:ext cx="702947" cy="206848"/>
        </p:xfrm>
        <a:graphic>
          <a:graphicData uri="http://schemas.openxmlformats.org/presentationml/2006/ole">
            <p:oleObj spid="_x0000_s884741" name="CS ChemDraw Drawing" r:id="rId5" imgW="1014619" imgH="243270" progId="ChemDraw.Document.6.0">
              <p:embed/>
            </p:oleObj>
          </a:graphicData>
        </a:graphic>
      </p:graphicFrame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1320017" y="4629150"/>
            <a:ext cx="1427963" cy="820737"/>
            <a:chOff x="3084" y="3147"/>
            <a:chExt cx="911" cy="517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1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10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[5][3]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16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[1][1]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17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2693149" y="4795837"/>
            <a:ext cx="63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15</a:t>
            </a:r>
            <a:endParaRPr lang="en-US" sz="2000" b="0" dirty="0">
              <a:cs typeface="Arial" pitchFamily="34" charset="0"/>
            </a:endParaRPr>
          </a:p>
        </p:txBody>
      </p: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3682217" y="4629150"/>
            <a:ext cx="1427963" cy="820737"/>
            <a:chOff x="3084" y="3147"/>
            <a:chExt cx="911" cy="517"/>
          </a:xfrm>
        </p:grpSpPr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2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21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22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[4][2]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23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[2][2]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24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055349" y="4795837"/>
            <a:ext cx="6342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2</a:t>
            </a:r>
            <a:endParaRPr lang="en-US" sz="2000" b="0" dirty="0">
              <a:cs typeface="Arial" pitchFamily="34" charset="0"/>
            </a:endParaRP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866617" y="4629150"/>
            <a:ext cx="1427963" cy="820737"/>
            <a:chOff x="3084" y="3147"/>
            <a:chExt cx="911" cy="517"/>
          </a:xfrm>
        </p:grpSpPr>
        <p:sp>
          <p:nvSpPr>
            <p:cNvPr id="27" name="Text Box 14"/>
            <p:cNvSpPr txBox="1">
              <a:spLocks noChangeArrowheads="1"/>
            </p:cNvSpPr>
            <p:nvPr/>
          </p:nvSpPr>
          <p:spPr bwMode="auto">
            <a:xfrm>
              <a:off x="3084" y="3260"/>
              <a:ext cx="4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b="0" i="1" dirty="0" smtClean="0">
                  <a:cs typeface="Arial" pitchFamily="34" charset="0"/>
                </a:rPr>
                <a:t>Q</a:t>
              </a:r>
              <a:r>
                <a:rPr lang="en-US" sz="2000" b="0" i="1" baseline="-25000" dirty="0" smtClean="0">
                  <a:cs typeface="Arial" pitchFamily="34" charset="0"/>
                </a:rPr>
                <a:t>3</a:t>
              </a:r>
              <a:r>
                <a:rPr lang="en-US" sz="2000" b="0" dirty="0" smtClean="0">
                  <a:cs typeface="Arial" pitchFamily="34" charset="0"/>
                </a:rPr>
                <a:t> </a:t>
              </a:r>
              <a:r>
                <a:rPr lang="en-US" sz="2000" b="0" dirty="0">
                  <a:cs typeface="Arial" pitchFamily="34" charset="0"/>
                </a:rPr>
                <a:t>=</a:t>
              </a:r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3467" y="3147"/>
              <a:ext cx="528" cy="517"/>
              <a:chOff x="3553" y="3218"/>
              <a:chExt cx="528" cy="517"/>
            </a:xfrm>
          </p:grpSpPr>
          <p:sp>
            <p:nvSpPr>
              <p:cNvPr id="29" name="Text Box 15"/>
              <p:cNvSpPr txBox="1">
                <a:spLocks noChangeArrowheads="1"/>
              </p:cNvSpPr>
              <p:nvPr/>
            </p:nvSpPr>
            <p:spPr bwMode="auto">
              <a:xfrm>
                <a:off x="3559" y="3218"/>
                <a:ext cx="481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[3][1]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30" name="Text Box 16"/>
              <p:cNvSpPr txBox="1">
                <a:spLocks noChangeArrowheads="1"/>
              </p:cNvSpPr>
              <p:nvPr/>
            </p:nvSpPr>
            <p:spPr bwMode="auto">
              <a:xfrm>
                <a:off x="3556" y="3483"/>
                <a:ext cx="484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0" dirty="0" smtClean="0">
                    <a:cs typeface="Arial" pitchFamily="34" charset="0"/>
                  </a:rPr>
                  <a:t>[3][3]</a:t>
                </a:r>
                <a:endParaRPr lang="en-US" sz="2000" b="0" dirty="0">
                  <a:cs typeface="Arial" pitchFamily="34" charset="0"/>
                </a:endParaRPr>
              </a:p>
            </p:txBody>
          </p:sp>
          <p:sp>
            <p:nvSpPr>
              <p:cNvPr id="31" name="Line 17"/>
              <p:cNvSpPr>
                <a:spLocks noChangeShapeType="1"/>
              </p:cNvSpPr>
              <p:nvPr/>
            </p:nvSpPr>
            <p:spPr bwMode="auto">
              <a:xfrm>
                <a:off x="3553" y="3470"/>
                <a:ext cx="52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7239749" y="4795837"/>
            <a:ext cx="837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 smtClean="0">
                <a:cs typeface="Arial" pitchFamily="34" charset="0"/>
              </a:rPr>
              <a:t>= 0.33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21100" y="5524500"/>
            <a:ext cx="185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 equilibrium.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18200" y="5524500"/>
            <a:ext cx="219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Shift right.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Towards products.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90624" y="5524440"/>
            <a:ext cx="220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Shift left.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Towards reactants.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101600" y="3765550"/>
            <a:ext cx="8978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0000"/>
              </a:spcBef>
              <a:spcAft>
                <a:spcPts val="1200"/>
              </a:spcAft>
              <a:buAutoNum type="alphaLcParenBoth" startAt="3"/>
            </a:pPr>
            <a:r>
              <a:rPr lang="en-US" sz="2000" b="0" dirty="0" smtClean="0">
                <a:cs typeface="Arial" pitchFamily="34" charset="0"/>
              </a:rPr>
              <a:t>For </a:t>
            </a:r>
            <a:r>
              <a:rPr lang="en-US" sz="2000" b="0" dirty="0">
                <a:cs typeface="Arial" pitchFamily="34" charset="0"/>
              </a:rPr>
              <a:t>the mixture at equilibrium, how will a rise in temperature affect [Y</a:t>
            </a:r>
            <a:r>
              <a:rPr lang="en-US" sz="2000" b="0" baseline="-25000" dirty="0">
                <a:cs typeface="Arial" pitchFamily="34" charset="0"/>
              </a:rPr>
              <a:t>2</a:t>
            </a:r>
            <a:r>
              <a:rPr lang="en-US" sz="2000" b="0" dirty="0" smtClean="0">
                <a:cs typeface="Arial" pitchFamily="34" charset="0"/>
              </a:rPr>
              <a:t>] and </a:t>
            </a:r>
            <a:r>
              <a:rPr lang="en-US" sz="2000" b="0" i="1" dirty="0" smtClean="0">
                <a:cs typeface="Arial" pitchFamily="34" charset="0"/>
              </a:rPr>
              <a:t>K</a:t>
            </a:r>
            <a:r>
              <a:rPr lang="en-US" sz="2000" b="0" dirty="0" smtClean="0">
                <a:cs typeface="Arial" pitchFamily="34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19275" y="1023035"/>
            <a:ext cx="549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srgbClr val="7030A0"/>
                </a:solidFill>
                <a:cs typeface="Arial" pitchFamily="34" charset="0"/>
              </a:rPr>
              <a:t>2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          </a:t>
            </a:r>
            <a:r>
              <a:rPr lang="en-US" sz="3600" dirty="0" smtClean="0">
                <a:solidFill>
                  <a:srgbClr val="008000"/>
                </a:solidFill>
                <a:cs typeface="Arial" pitchFamily="34" charset="0"/>
              </a:rPr>
              <a:t>X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r>
              <a:rPr lang="en-US" sz="3600" dirty="0" smtClean="0">
                <a:solidFill>
                  <a:prstClr val="black"/>
                </a:solidFill>
                <a:cs typeface="Arial" pitchFamily="34" charset="0"/>
              </a:rPr>
              <a:t> + </a:t>
            </a:r>
            <a:r>
              <a:rPr lang="en-US" sz="3600" dirty="0" smtClean="0">
                <a:solidFill>
                  <a:srgbClr val="7030A0"/>
                </a:solidFill>
                <a:cs typeface="Arial" pitchFamily="34" charset="0"/>
              </a:rPr>
              <a:t>Y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(</a:t>
            </a:r>
            <a:r>
              <a:rPr lang="en-US" sz="3600" i="1" baseline="-25000" dirty="0" smtClean="0">
                <a:solidFill>
                  <a:prstClr val="black"/>
                </a:solidFill>
                <a:cs typeface="Arial" pitchFamily="34" charset="0"/>
              </a:rPr>
              <a:t>g</a:t>
            </a:r>
            <a:r>
              <a:rPr lang="en-US" sz="3600" baseline="-25000" dirty="0" smtClean="0">
                <a:solidFill>
                  <a:prstClr val="black"/>
                </a:solidFill>
                <a:cs typeface="Arial" pitchFamily="34" charset="0"/>
              </a:rPr>
              <a:t>)</a:t>
            </a:r>
            <a:endParaRPr lang="en-US" sz="32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7569200" y="1086535"/>
            <a:ext cx="130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prstClr val="black"/>
                </a:solidFill>
                <a:cs typeface="Arial" pitchFamily="34" charset="0"/>
              </a:rPr>
              <a:t>H 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&gt; 0</a:t>
            </a:r>
            <a:endParaRPr lang="en-US" sz="2800" dirty="0"/>
          </a:p>
        </p:txBody>
      </p:sp>
      <p:pic>
        <p:nvPicPr>
          <p:cNvPr id="82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1" y="1823246"/>
            <a:ext cx="5181599" cy="18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4202471" y="1279052"/>
          <a:ext cx="702947" cy="206848"/>
        </p:xfrm>
        <a:graphic>
          <a:graphicData uri="http://schemas.openxmlformats.org/presentationml/2006/ole">
            <p:oleObj spid="_x0000_s885768" name="CS ChemDraw Drawing" r:id="rId5" imgW="1014619" imgH="243270" progId="ChemDraw.Document.6.0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358900" y="4858435"/>
            <a:ext cx="6413500" cy="646331"/>
            <a:chOff x="1346200" y="4845735"/>
            <a:chExt cx="6413500" cy="646331"/>
          </a:xfrm>
        </p:grpSpPr>
        <p:sp>
          <p:nvSpPr>
            <p:cNvPr id="8" name="Rectangle 7"/>
            <p:cNvSpPr/>
            <p:nvPr/>
          </p:nvSpPr>
          <p:spPr>
            <a:xfrm>
              <a:off x="1346200" y="4845735"/>
              <a:ext cx="641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FF0000"/>
                  </a:solidFill>
                  <a:cs typeface="Arial" pitchFamily="34" charset="0"/>
                </a:rPr>
                <a:t>heat  +  </a:t>
              </a:r>
              <a:r>
                <a:rPr lang="en-US" sz="36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srgbClr val="7030A0"/>
                  </a:solidFill>
                  <a:cs typeface="Arial" pitchFamily="34" charset="0"/>
                </a:rPr>
                <a:t>2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          </a:t>
              </a:r>
              <a:r>
                <a:rPr lang="en-US" sz="36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endParaRPr lang="en-US" sz="3200" baseline="-25000" dirty="0"/>
            </a:p>
          </p:txBody>
        </p:sp>
        <p:graphicFrame>
          <p:nvGraphicFramePr>
            <p:cNvPr id="885763" name="Object 3"/>
            <p:cNvGraphicFramePr>
              <a:graphicFrameLocks noChangeAspect="1"/>
            </p:cNvGraphicFramePr>
            <p:nvPr/>
          </p:nvGraphicFramePr>
          <p:xfrm>
            <a:off x="4875213" y="5089525"/>
            <a:ext cx="703262" cy="206375"/>
          </p:xfrm>
          <a:graphic>
            <a:graphicData uri="http://schemas.openxmlformats.org/presentationml/2006/ole">
              <p:oleObj spid="_x0000_s885769" name="CS ChemDraw Drawing" r:id="rId6" imgW="1014619" imgH="243270" progId="ChemDraw.Document.6.0">
                <p:embed/>
              </p:oleObj>
            </a:graphicData>
          </a:graphic>
        </p:graphicFrame>
      </p:grpSp>
      <p:cxnSp>
        <p:nvCxnSpPr>
          <p:cNvPr id="13" name="Straight Arrow Connector 12"/>
          <p:cNvCxnSpPr/>
          <p:nvPr/>
        </p:nvCxnSpPr>
        <p:spPr>
          <a:xfrm flipV="1">
            <a:off x="1944909" y="4406900"/>
            <a:ext cx="0" cy="5587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00928" y="4766099"/>
            <a:ext cx="2133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5733018"/>
            <a:ext cx="852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right, generates more product and K increases.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10"/>
          <p:cNvSpPr txBox="1">
            <a:spLocks noChangeArrowheads="1"/>
          </p:cNvSpPr>
          <p:nvPr/>
        </p:nvSpPr>
        <p:spPr bwMode="auto">
          <a:xfrm>
            <a:off x="101600" y="3765550"/>
            <a:ext cx="8978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10000"/>
              </a:spcBef>
              <a:spcAft>
                <a:spcPts val="1200"/>
              </a:spcAft>
              <a:buAutoNum type="alphaLcParenBoth" startAt="3"/>
            </a:pPr>
            <a:r>
              <a:rPr lang="en-US" sz="2000" dirty="0" smtClean="0">
                <a:cs typeface="Arial" pitchFamily="34" charset="0"/>
              </a:rPr>
              <a:t>How will a decrease in pressure influence the mixture at equilibrium?</a:t>
            </a:r>
            <a:endParaRPr lang="en-US" sz="2000" b="0" dirty="0"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69200" y="1086535"/>
            <a:ext cx="130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cs typeface="Arial" pitchFamily="34" charset="0"/>
                <a:sym typeface="Symbol" pitchFamily="18" charset="2"/>
              </a:rPr>
              <a:t></a:t>
            </a:r>
            <a:r>
              <a:rPr lang="en-US" sz="3200" i="1" dirty="0" smtClean="0">
                <a:solidFill>
                  <a:prstClr val="black"/>
                </a:solidFill>
                <a:cs typeface="Arial" pitchFamily="34" charset="0"/>
              </a:rPr>
              <a:t>H </a:t>
            </a:r>
            <a:r>
              <a:rPr lang="en-US" sz="3200" dirty="0" smtClean="0">
                <a:solidFill>
                  <a:prstClr val="black"/>
                </a:solidFill>
                <a:cs typeface="Arial" pitchFamily="34" charset="0"/>
              </a:rPr>
              <a:t>&gt; 0</a:t>
            </a:r>
            <a:endParaRPr lang="en-US" sz="2800" dirty="0"/>
          </a:p>
        </p:txBody>
      </p:sp>
      <p:pic>
        <p:nvPicPr>
          <p:cNvPr id="829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1" y="1823246"/>
            <a:ext cx="5181599" cy="188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19275" y="1023035"/>
            <a:ext cx="5499100" cy="646331"/>
            <a:chOff x="1819275" y="1023035"/>
            <a:chExt cx="5499100" cy="646331"/>
          </a:xfrm>
        </p:grpSpPr>
        <p:sp>
          <p:nvSpPr>
            <p:cNvPr id="11" name="Rectangle 10"/>
            <p:cNvSpPr/>
            <p:nvPr/>
          </p:nvSpPr>
          <p:spPr>
            <a:xfrm>
              <a:off x="1819275" y="1023035"/>
              <a:ext cx="54991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srgbClr val="7030A0"/>
                  </a:solidFill>
                  <a:cs typeface="Arial" pitchFamily="34" charset="0"/>
                </a:rPr>
                <a:t>2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          </a:t>
              </a:r>
              <a:r>
                <a:rPr lang="en-US" sz="36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36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36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36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36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endParaRPr lang="en-US" sz="3200" baseline="-25000" dirty="0"/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202471" y="1279052"/>
            <a:ext cx="702947" cy="206848"/>
          </p:xfrm>
          <a:graphic>
            <a:graphicData uri="http://schemas.openxmlformats.org/presentationml/2006/ole">
              <p:oleObj spid="_x0000_s886792" name="CS ChemDraw Drawing" r:id="rId5" imgW="1014619" imgH="243270" progId="ChemDraw.Document.6.0">
                <p:embed/>
              </p:oleObj>
            </a:graphicData>
          </a:graphic>
        </p:graphicFrame>
      </p:grpSp>
      <p:sp>
        <p:nvSpPr>
          <p:cNvPr id="8" name="Rectangle 7"/>
          <p:cNvSpPr/>
          <p:nvPr/>
        </p:nvSpPr>
        <p:spPr>
          <a:xfrm>
            <a:off x="190500" y="5697319"/>
            <a:ext cx="87503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Changes in P will not cause the equilibrium to shift if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400" i="1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gas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= 0.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8700" y="49593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gas molecules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781175" y="4528235"/>
            <a:ext cx="5499100" cy="461665"/>
            <a:chOff x="1819275" y="1023035"/>
            <a:chExt cx="5499100" cy="461665"/>
          </a:xfrm>
        </p:grpSpPr>
        <p:sp>
          <p:nvSpPr>
            <p:cNvPr id="20" name="Rectangle 19"/>
            <p:cNvSpPr/>
            <p:nvPr/>
          </p:nvSpPr>
          <p:spPr>
            <a:xfrm>
              <a:off x="1819275" y="1023035"/>
              <a:ext cx="54991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24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2400" baseline="-25000" dirty="0" smtClean="0">
                  <a:solidFill>
                    <a:srgbClr val="7030A0"/>
                  </a:solidFill>
                  <a:cs typeface="Arial" pitchFamily="34" charset="0"/>
                </a:rPr>
                <a:t>2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           </a:t>
              </a:r>
              <a:r>
                <a:rPr lang="en-US" sz="2400" dirty="0" smtClean="0">
                  <a:solidFill>
                    <a:srgbClr val="008000"/>
                  </a:solidFill>
                  <a:cs typeface="Arial" pitchFamily="34" charset="0"/>
                </a:rPr>
                <a:t>X</a:t>
              </a:r>
              <a:r>
                <a:rPr lang="en-US" sz="24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r>
                <a:rPr lang="en-US" sz="2400" dirty="0" smtClean="0">
                  <a:solidFill>
                    <a:prstClr val="black"/>
                  </a:solidFill>
                  <a:cs typeface="Arial" pitchFamily="34" charset="0"/>
                </a:rPr>
                <a:t> + </a:t>
              </a:r>
              <a:r>
                <a:rPr lang="en-US" sz="2400" dirty="0" smtClean="0">
                  <a:solidFill>
                    <a:srgbClr val="7030A0"/>
                  </a:solidFill>
                  <a:cs typeface="Arial" pitchFamily="34" charset="0"/>
                </a:rPr>
                <a:t>Y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solidFill>
                    <a:prstClr val="black"/>
                  </a:solidFill>
                  <a:cs typeface="Arial" pitchFamily="34" charset="0"/>
                </a:rPr>
                <a:t>g</a:t>
              </a:r>
              <a:r>
                <a:rPr lang="en-US" sz="2400" baseline="-2500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endParaRPr lang="en-US" sz="2000" baseline="-25000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253271" y="1190152"/>
            <a:ext cx="573469" cy="168748"/>
          </p:xfrm>
          <a:graphic>
            <a:graphicData uri="http://schemas.openxmlformats.org/presentationml/2006/ole">
              <p:oleObj spid="_x0000_s886793" name="CS ChemDraw Drawing" r:id="rId6" imgW="1014619" imgH="243270" progId="ChemDraw.Document.6.0">
                <p:embed/>
              </p:oleObj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2882900" y="495935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 gas molecules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2"/>
          <p:cNvSpPr txBox="1">
            <a:spLocks noChangeArrowheads="1"/>
          </p:cNvSpPr>
          <p:nvPr/>
        </p:nvSpPr>
        <p:spPr bwMode="auto">
          <a:xfrm flipH="1">
            <a:off x="381000" y="11303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Haber-Bosch </a:t>
            </a:r>
            <a:r>
              <a:rPr lang="en-US" sz="2400" dirty="0"/>
              <a:t>process</a:t>
            </a:r>
            <a:r>
              <a:rPr lang="en-US" sz="2400" b="0" dirty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47838" y="1702244"/>
            <a:ext cx="3470822" cy="461665"/>
            <a:chOff x="1219200" y="2052934"/>
            <a:chExt cx="3470622" cy="461961"/>
          </a:xfrm>
        </p:grpSpPr>
        <p:sp>
          <p:nvSpPr>
            <p:cNvPr id="115717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</a:t>
              </a:r>
              <a:r>
                <a:rPr lang="en-US" sz="2400" b="0" dirty="0" smtClean="0"/>
                <a:t>          </a:t>
              </a:r>
              <a:r>
                <a:rPr lang="en-US" sz="2400" b="0" dirty="0"/>
                <a:t>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 smtClean="0"/>
                <a:t>)</a:t>
              </a:r>
              <a:endParaRPr lang="en-US" sz="2400" b="0" baseline="-25000" dirty="0"/>
            </a:p>
          </p:txBody>
        </p:sp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6" name="TextBox 8"/>
          <p:cNvSpPr txBox="1">
            <a:spLocks noChangeArrowheads="1"/>
          </p:cNvSpPr>
          <p:nvPr/>
        </p:nvSpPr>
        <p:spPr bwMode="auto">
          <a:xfrm>
            <a:off x="2044700" y="3705126"/>
            <a:ext cx="5041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Increase the product formation rate:</a:t>
            </a:r>
          </a:p>
          <a:p>
            <a:pPr marL="228600"/>
            <a:r>
              <a:rPr lang="en-US" sz="2000" dirty="0" smtClean="0"/>
              <a:t>Build more reactors.</a:t>
            </a:r>
          </a:p>
          <a:p>
            <a:pPr marL="228600"/>
            <a:r>
              <a:rPr lang="en-US" sz="2000" dirty="0" smtClean="0"/>
              <a:t>Add a catalyst.</a:t>
            </a:r>
          </a:p>
          <a:p>
            <a:pPr marL="228600"/>
            <a:r>
              <a:rPr lang="en-US" sz="2000" dirty="0" smtClean="0"/>
              <a:t>Increase the temperature.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Shift the equilibrium:</a:t>
            </a:r>
          </a:p>
          <a:p>
            <a:pPr marL="228600"/>
            <a:r>
              <a:rPr lang="en-US" sz="2000" dirty="0" smtClean="0"/>
              <a:t>Decrease the temperature.</a:t>
            </a:r>
          </a:p>
          <a:p>
            <a:pPr marL="228600"/>
            <a:r>
              <a:rPr lang="en-US" sz="2000" b="0" dirty="0" smtClean="0"/>
              <a:t>Increase the pressure.</a:t>
            </a:r>
          </a:p>
          <a:p>
            <a:pPr marL="228600"/>
            <a:r>
              <a:rPr lang="en-US" sz="2000" dirty="0" smtClean="0"/>
              <a:t>Decrease [NH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 by removing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as it forms.</a:t>
            </a:r>
          </a:p>
          <a:p>
            <a:pPr marL="228600"/>
            <a:r>
              <a:rPr lang="en-US" sz="2000" b="0" dirty="0" smtClean="0"/>
              <a:t>Add more 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and N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as its consumed.</a:t>
            </a:r>
            <a:endParaRPr lang="en-US" sz="20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Real World Application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0949" y="1720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°</a:t>
            </a:r>
            <a:r>
              <a:rPr lang="en-US" sz="2400" baseline="-25000" dirty="0" err="1" smtClean="0">
                <a:cs typeface="Arial" pitchFamily="34" charset="0"/>
              </a:rPr>
              <a:t>rxn</a:t>
            </a:r>
            <a:r>
              <a:rPr lang="en-US" sz="2400" dirty="0" smtClean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flipH="1">
            <a:off x="469900" y="2514600"/>
            <a:ext cx="820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You are tasked with feeding 7.3 billion people.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crucial to increasing food production by maximizing crop yield.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do you increase the rate of production of NH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60600" y="4356100"/>
            <a:ext cx="1701800" cy="330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58900" y="3705127"/>
            <a:ext cx="6388100" cy="3279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97886" y="4016441"/>
            <a:ext cx="5832476" cy="523876"/>
            <a:chOff x="1513" y="3072"/>
            <a:chExt cx="3674" cy="330"/>
          </a:xfrm>
        </p:grpSpPr>
        <p:sp>
          <p:nvSpPr>
            <p:cNvPr id="71691" name="Text Box 3"/>
            <p:cNvSpPr txBox="1">
              <a:spLocks noChangeArrowheads="1"/>
            </p:cNvSpPr>
            <p:nvPr/>
          </p:nvSpPr>
          <p:spPr bwMode="auto">
            <a:xfrm>
              <a:off x="1513" y="3072"/>
              <a:ext cx="367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/>
                <a:t>2</a:t>
              </a:r>
              <a:r>
                <a:rPr lang="en-US" sz="2800" dirty="0"/>
                <a:t> (</a:t>
              </a:r>
              <a:r>
                <a:rPr lang="en-US" sz="2800" i="1" dirty="0"/>
                <a:t>g</a:t>
              </a:r>
              <a:r>
                <a:rPr lang="en-US" sz="2800" dirty="0"/>
                <a:t>) + 3H</a:t>
              </a:r>
              <a:r>
                <a:rPr lang="en-US" sz="2800" baseline="-25000" dirty="0"/>
                <a:t>2</a:t>
              </a:r>
              <a:r>
                <a:rPr lang="en-US" sz="2800" dirty="0"/>
                <a:t> (</a:t>
              </a:r>
              <a:r>
                <a:rPr lang="en-US" sz="2800" i="1" dirty="0"/>
                <a:t>g</a:t>
              </a:r>
              <a:r>
                <a:rPr lang="en-US" sz="2800" dirty="0"/>
                <a:t>)                           2NH</a:t>
              </a:r>
              <a:r>
                <a:rPr lang="en-US" sz="2800" baseline="-25000" dirty="0"/>
                <a:t>3</a:t>
              </a:r>
              <a:r>
                <a:rPr lang="en-US" sz="2800" dirty="0"/>
                <a:t> (</a:t>
              </a:r>
              <a:r>
                <a:rPr lang="en-US" sz="2800" i="1" dirty="0"/>
                <a:t>g)</a:t>
              </a:r>
              <a:endParaRPr lang="en-US" sz="2800" dirty="0"/>
            </a:p>
          </p:txBody>
        </p:sp>
        <p:sp>
          <p:nvSpPr>
            <p:cNvPr id="71692" name="Line 4"/>
            <p:cNvSpPr>
              <a:spLocks noChangeShapeType="1"/>
            </p:cNvSpPr>
            <p:nvPr/>
          </p:nvSpPr>
          <p:spPr bwMode="auto">
            <a:xfrm>
              <a:off x="2939" y="3231"/>
              <a:ext cx="133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526922" y="3882955"/>
            <a:ext cx="1287463" cy="849313"/>
            <a:chOff x="3148" y="2896"/>
            <a:chExt cx="811" cy="535"/>
          </a:xfrm>
        </p:grpSpPr>
        <p:sp>
          <p:nvSpPr>
            <p:cNvPr id="71689" name="Text Box 6"/>
            <p:cNvSpPr txBox="1">
              <a:spLocks noChangeArrowheads="1"/>
            </p:cNvSpPr>
            <p:nvPr/>
          </p:nvSpPr>
          <p:spPr bwMode="auto">
            <a:xfrm>
              <a:off x="3148" y="2896"/>
              <a:ext cx="61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smtClean="0"/>
                <a:t>Fe/Al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r>
                <a:rPr lang="en-US" baseline="-25000" dirty="0" smtClean="0"/>
                <a:t>3</a:t>
              </a:r>
              <a:endParaRPr lang="en-US" dirty="0"/>
            </a:p>
          </p:txBody>
        </p:sp>
        <p:sp>
          <p:nvSpPr>
            <p:cNvPr id="71690" name="Text Box 7"/>
            <p:cNvSpPr txBox="1">
              <a:spLocks noChangeArrowheads="1"/>
            </p:cNvSpPr>
            <p:nvPr/>
          </p:nvSpPr>
          <p:spPr bwMode="auto">
            <a:xfrm>
              <a:off x="3192" y="3143"/>
              <a:ext cx="76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catalyst</a:t>
              </a:r>
            </a:p>
          </p:txBody>
        </p:sp>
      </p:grp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36" y="1496440"/>
            <a:ext cx="26670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1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9936" y="2410840"/>
            <a:ext cx="30480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936" y="1877440"/>
            <a:ext cx="3048000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-11112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Important Heterogeneous Reactions</a:t>
            </a:r>
            <a:endParaRPr kumimoji="0" lang="en-US" alt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60555" y="1017109"/>
            <a:ext cx="340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Haber-Bosch Reaction</a:t>
            </a:r>
            <a:endParaRPr lang="en-US" sz="2000" dirty="0"/>
          </a:p>
        </p:txBody>
      </p:sp>
      <p:pic>
        <p:nvPicPr>
          <p:cNvPr id="372738" name="Picture 2" descr="http://t0.gstatic.com/images?q=tbn:ANd9GcR_gLNzKvesax3flm3JDXgFRM1OeXEWe3wshukMgtnQASTS4ROrw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1227" y="4795736"/>
            <a:ext cx="1363403" cy="192607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382616" y="5437762"/>
            <a:ext cx="3701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Fritz Haber</a:t>
            </a:r>
          </a:p>
          <a:p>
            <a:r>
              <a:rPr lang="en-US" dirty="0" smtClean="0"/>
              <a:t>1918 Nobel Prize in Chemistry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759676" y="890109"/>
            <a:ext cx="1322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150 </a:t>
            </a:r>
            <a:r>
              <a:rPr lang="en-US" sz="2000" dirty="0" err="1" smtClean="0">
                <a:solidFill>
                  <a:srgbClr val="FF0000"/>
                </a:solidFill>
              </a:rPr>
              <a:t>atm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400-600 °C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690111" y="1030047"/>
            <a:ext cx="3725863" cy="523876"/>
            <a:chOff x="1513" y="3072"/>
            <a:chExt cx="2347" cy="330"/>
          </a:xfrm>
        </p:grpSpPr>
        <p:sp>
          <p:nvSpPr>
            <p:cNvPr id="71691" name="Text Box 3"/>
            <p:cNvSpPr txBox="1">
              <a:spLocks noChangeArrowheads="1"/>
            </p:cNvSpPr>
            <p:nvPr/>
          </p:nvSpPr>
          <p:spPr bwMode="auto">
            <a:xfrm>
              <a:off x="1513" y="3072"/>
              <a:ext cx="23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dirty="0"/>
                <a:t>N</a:t>
              </a:r>
              <a:r>
                <a:rPr lang="en-US" sz="2800" baseline="-25000" dirty="0"/>
                <a:t>2</a:t>
              </a:r>
              <a:r>
                <a:rPr lang="en-US" sz="2800" dirty="0"/>
                <a:t> </a:t>
              </a:r>
              <a:r>
                <a:rPr lang="en-US" sz="2800" dirty="0" smtClean="0"/>
                <a:t>  + </a:t>
              </a:r>
              <a:r>
                <a:rPr lang="en-US" sz="2800" dirty="0"/>
                <a:t>3H</a:t>
              </a:r>
              <a:r>
                <a:rPr lang="en-US" sz="2800" baseline="-25000" dirty="0"/>
                <a:t>2</a:t>
              </a:r>
              <a:r>
                <a:rPr lang="en-US" sz="2800" dirty="0"/>
                <a:t> </a:t>
              </a:r>
              <a:r>
                <a:rPr lang="en-US" sz="2800" dirty="0" smtClean="0"/>
                <a:t>              2NH</a:t>
              </a:r>
              <a:r>
                <a:rPr lang="en-US" sz="2800" baseline="-25000" dirty="0" smtClean="0"/>
                <a:t>3</a:t>
              </a:r>
              <a:r>
                <a:rPr lang="en-US" sz="2800" dirty="0" smtClean="0"/>
                <a:t>  </a:t>
              </a:r>
              <a:endParaRPr lang="en-US" sz="2800" dirty="0"/>
            </a:p>
          </p:txBody>
        </p:sp>
        <p:sp>
          <p:nvSpPr>
            <p:cNvPr id="71692" name="Line 4"/>
            <p:cNvSpPr>
              <a:spLocks noChangeShapeType="1"/>
            </p:cNvSpPr>
            <p:nvPr/>
          </p:nvSpPr>
          <p:spPr bwMode="auto">
            <a:xfrm>
              <a:off x="2611" y="3237"/>
              <a:ext cx="44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2800"/>
            </a:p>
          </p:txBody>
        </p:sp>
      </p:grpSp>
      <p:pic>
        <p:nvPicPr>
          <p:cNvPr id="3727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666" y="1130300"/>
            <a:ext cx="7136094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8"/>
          <p:cNvSpPr/>
          <p:nvPr/>
        </p:nvSpPr>
        <p:spPr>
          <a:xfrm>
            <a:off x="1790700" y="711200"/>
            <a:ext cx="1371600" cy="4500033"/>
          </a:xfrm>
          <a:custGeom>
            <a:avLst/>
            <a:gdLst>
              <a:gd name="connsiteX0" fmla="*/ 0 w 1371600"/>
              <a:gd name="connsiteY0" fmla="*/ 4417483 h 4447116"/>
              <a:gd name="connsiteX1" fmla="*/ 203200 w 1371600"/>
              <a:gd name="connsiteY1" fmla="*/ 3795183 h 4447116"/>
              <a:gd name="connsiteX2" fmla="*/ 685800 w 1371600"/>
              <a:gd name="connsiteY2" fmla="*/ 505883 h 4447116"/>
              <a:gd name="connsiteX3" fmla="*/ 1117600 w 1371600"/>
              <a:gd name="connsiteY3" fmla="*/ 759883 h 4447116"/>
              <a:gd name="connsiteX4" fmla="*/ 1371600 w 1371600"/>
              <a:gd name="connsiteY4" fmla="*/ 785283 h 4447116"/>
              <a:gd name="connsiteX5" fmla="*/ 1371600 w 1371600"/>
              <a:gd name="connsiteY5" fmla="*/ 785283 h 444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0" h="4447116">
                <a:moveTo>
                  <a:pt x="0" y="4417483"/>
                </a:moveTo>
                <a:cubicBezTo>
                  <a:pt x="44450" y="4432299"/>
                  <a:pt x="88900" y="4447116"/>
                  <a:pt x="203200" y="3795183"/>
                </a:cubicBezTo>
                <a:cubicBezTo>
                  <a:pt x="317500" y="3143250"/>
                  <a:pt x="533400" y="1011766"/>
                  <a:pt x="685800" y="505883"/>
                </a:cubicBezTo>
                <a:cubicBezTo>
                  <a:pt x="838200" y="0"/>
                  <a:pt x="1003300" y="713316"/>
                  <a:pt x="1117600" y="759883"/>
                </a:cubicBezTo>
                <a:cubicBezTo>
                  <a:pt x="1231900" y="806450"/>
                  <a:pt x="1371600" y="785283"/>
                  <a:pt x="1371600" y="785283"/>
                </a:cubicBezTo>
                <a:lnTo>
                  <a:pt x="1371600" y="785283"/>
                </a:ln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3416300" y="836083"/>
            <a:ext cx="1141413" cy="1716617"/>
          </a:xfrm>
          <a:custGeom>
            <a:avLst/>
            <a:gdLst>
              <a:gd name="connsiteX0" fmla="*/ 0 w 1278467"/>
              <a:gd name="connsiteY0" fmla="*/ 700617 h 1780117"/>
              <a:gd name="connsiteX1" fmla="*/ 215900 w 1278467"/>
              <a:gd name="connsiteY1" fmla="*/ 573617 h 1780117"/>
              <a:gd name="connsiteX2" fmla="*/ 342900 w 1278467"/>
              <a:gd name="connsiteY2" fmla="*/ 205317 h 1780117"/>
              <a:gd name="connsiteX3" fmla="*/ 584200 w 1278467"/>
              <a:gd name="connsiteY3" fmla="*/ 192617 h 1780117"/>
              <a:gd name="connsiteX4" fmla="*/ 838200 w 1278467"/>
              <a:gd name="connsiteY4" fmla="*/ 1361017 h 1780117"/>
              <a:gd name="connsiteX5" fmla="*/ 965200 w 1278467"/>
              <a:gd name="connsiteY5" fmla="*/ 1716617 h 1780117"/>
              <a:gd name="connsiteX6" fmla="*/ 1231900 w 1278467"/>
              <a:gd name="connsiteY6" fmla="*/ 1742017 h 1780117"/>
              <a:gd name="connsiteX7" fmla="*/ 1244600 w 1278467"/>
              <a:gd name="connsiteY7" fmla="*/ 1729317 h 178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8467" h="1780117">
                <a:moveTo>
                  <a:pt x="0" y="700617"/>
                </a:moveTo>
                <a:cubicBezTo>
                  <a:pt x="79375" y="678392"/>
                  <a:pt x="158750" y="656167"/>
                  <a:pt x="215900" y="573617"/>
                </a:cubicBezTo>
                <a:cubicBezTo>
                  <a:pt x="273050" y="491067"/>
                  <a:pt x="281517" y="268817"/>
                  <a:pt x="342900" y="205317"/>
                </a:cubicBezTo>
                <a:cubicBezTo>
                  <a:pt x="404283" y="141817"/>
                  <a:pt x="501650" y="0"/>
                  <a:pt x="584200" y="192617"/>
                </a:cubicBezTo>
                <a:cubicBezTo>
                  <a:pt x="666750" y="385234"/>
                  <a:pt x="774700" y="1107017"/>
                  <a:pt x="838200" y="1361017"/>
                </a:cubicBezTo>
                <a:cubicBezTo>
                  <a:pt x="901700" y="1615017"/>
                  <a:pt x="899583" y="1653117"/>
                  <a:pt x="965200" y="1716617"/>
                </a:cubicBezTo>
                <a:cubicBezTo>
                  <a:pt x="1030817" y="1780117"/>
                  <a:pt x="1185333" y="1739900"/>
                  <a:pt x="1231900" y="1742017"/>
                </a:cubicBezTo>
                <a:cubicBezTo>
                  <a:pt x="1278467" y="1744134"/>
                  <a:pt x="1261533" y="1736725"/>
                  <a:pt x="1244600" y="1729317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762500" y="2152650"/>
            <a:ext cx="723900" cy="1686983"/>
          </a:xfrm>
          <a:custGeom>
            <a:avLst/>
            <a:gdLst>
              <a:gd name="connsiteX0" fmla="*/ 0 w 800100"/>
              <a:gd name="connsiteY0" fmla="*/ 374650 h 1686983"/>
              <a:gd name="connsiteX1" fmla="*/ 88900 w 800100"/>
              <a:gd name="connsiteY1" fmla="*/ 336550 h 1686983"/>
              <a:gd name="connsiteX2" fmla="*/ 177800 w 800100"/>
              <a:gd name="connsiteY2" fmla="*/ 69850 h 1686983"/>
              <a:gd name="connsiteX3" fmla="*/ 368300 w 800100"/>
              <a:gd name="connsiteY3" fmla="*/ 69850 h 1686983"/>
              <a:gd name="connsiteX4" fmla="*/ 444500 w 800100"/>
              <a:gd name="connsiteY4" fmla="*/ 488950 h 1686983"/>
              <a:gd name="connsiteX5" fmla="*/ 495300 w 800100"/>
              <a:gd name="connsiteY5" fmla="*/ 1111250 h 1686983"/>
              <a:gd name="connsiteX6" fmla="*/ 520700 w 800100"/>
              <a:gd name="connsiteY6" fmla="*/ 1593850 h 1686983"/>
              <a:gd name="connsiteX7" fmla="*/ 762000 w 800100"/>
              <a:gd name="connsiteY7" fmla="*/ 1670050 h 1686983"/>
              <a:gd name="connsiteX8" fmla="*/ 749300 w 800100"/>
              <a:gd name="connsiteY8" fmla="*/ 1657350 h 168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0100" h="1686983">
                <a:moveTo>
                  <a:pt x="0" y="374650"/>
                </a:moveTo>
                <a:cubicBezTo>
                  <a:pt x="29633" y="381000"/>
                  <a:pt x="59267" y="387350"/>
                  <a:pt x="88900" y="336550"/>
                </a:cubicBezTo>
                <a:cubicBezTo>
                  <a:pt x="118533" y="285750"/>
                  <a:pt x="131233" y="114300"/>
                  <a:pt x="177800" y="69850"/>
                </a:cubicBezTo>
                <a:cubicBezTo>
                  <a:pt x="224367" y="25400"/>
                  <a:pt x="323850" y="0"/>
                  <a:pt x="368300" y="69850"/>
                </a:cubicBezTo>
                <a:cubicBezTo>
                  <a:pt x="412750" y="139700"/>
                  <a:pt x="423333" y="315383"/>
                  <a:pt x="444500" y="488950"/>
                </a:cubicBezTo>
                <a:cubicBezTo>
                  <a:pt x="465667" y="662517"/>
                  <a:pt x="482600" y="927100"/>
                  <a:pt x="495300" y="1111250"/>
                </a:cubicBezTo>
                <a:cubicBezTo>
                  <a:pt x="508000" y="1295400"/>
                  <a:pt x="476250" y="1500717"/>
                  <a:pt x="520700" y="1593850"/>
                </a:cubicBezTo>
                <a:cubicBezTo>
                  <a:pt x="565150" y="1686983"/>
                  <a:pt x="723900" y="1659467"/>
                  <a:pt x="762000" y="1670050"/>
                </a:cubicBezTo>
                <a:cubicBezTo>
                  <a:pt x="800100" y="1680633"/>
                  <a:pt x="774700" y="1668991"/>
                  <a:pt x="749300" y="1657350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778500" y="3439583"/>
            <a:ext cx="1054100" cy="1907117"/>
          </a:xfrm>
          <a:custGeom>
            <a:avLst/>
            <a:gdLst>
              <a:gd name="connsiteX0" fmla="*/ 0 w 1054100"/>
              <a:gd name="connsiteY0" fmla="*/ 383117 h 1907117"/>
              <a:gd name="connsiteX1" fmla="*/ 139700 w 1054100"/>
              <a:gd name="connsiteY1" fmla="*/ 306917 h 1907117"/>
              <a:gd name="connsiteX2" fmla="*/ 203200 w 1054100"/>
              <a:gd name="connsiteY2" fmla="*/ 65617 h 1907117"/>
              <a:gd name="connsiteX3" fmla="*/ 342900 w 1054100"/>
              <a:gd name="connsiteY3" fmla="*/ 2117 h 1907117"/>
              <a:gd name="connsiteX4" fmla="*/ 482600 w 1054100"/>
              <a:gd name="connsiteY4" fmla="*/ 52917 h 1907117"/>
              <a:gd name="connsiteX5" fmla="*/ 533400 w 1054100"/>
              <a:gd name="connsiteY5" fmla="*/ 179917 h 1907117"/>
              <a:gd name="connsiteX6" fmla="*/ 596900 w 1054100"/>
              <a:gd name="connsiteY6" fmla="*/ 726017 h 1907117"/>
              <a:gd name="connsiteX7" fmla="*/ 698500 w 1054100"/>
              <a:gd name="connsiteY7" fmla="*/ 1576917 h 1907117"/>
              <a:gd name="connsiteX8" fmla="*/ 774700 w 1054100"/>
              <a:gd name="connsiteY8" fmla="*/ 1830917 h 1907117"/>
              <a:gd name="connsiteX9" fmla="*/ 1054100 w 1054100"/>
              <a:gd name="connsiteY9" fmla="*/ 1907117 h 190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4100" h="1907117">
                <a:moveTo>
                  <a:pt x="0" y="383117"/>
                </a:moveTo>
                <a:cubicBezTo>
                  <a:pt x="52916" y="371475"/>
                  <a:pt x="105833" y="359834"/>
                  <a:pt x="139700" y="306917"/>
                </a:cubicBezTo>
                <a:cubicBezTo>
                  <a:pt x="173567" y="254000"/>
                  <a:pt x="169333" y="116417"/>
                  <a:pt x="203200" y="65617"/>
                </a:cubicBezTo>
                <a:cubicBezTo>
                  <a:pt x="237067" y="14817"/>
                  <a:pt x="296333" y="4234"/>
                  <a:pt x="342900" y="2117"/>
                </a:cubicBezTo>
                <a:cubicBezTo>
                  <a:pt x="389467" y="0"/>
                  <a:pt x="450850" y="23284"/>
                  <a:pt x="482600" y="52917"/>
                </a:cubicBezTo>
                <a:cubicBezTo>
                  <a:pt x="514350" y="82550"/>
                  <a:pt x="514350" y="67734"/>
                  <a:pt x="533400" y="179917"/>
                </a:cubicBezTo>
                <a:cubicBezTo>
                  <a:pt x="552450" y="292100"/>
                  <a:pt x="569383" y="493184"/>
                  <a:pt x="596900" y="726017"/>
                </a:cubicBezTo>
                <a:cubicBezTo>
                  <a:pt x="624417" y="958850"/>
                  <a:pt x="668867" y="1392767"/>
                  <a:pt x="698500" y="1576917"/>
                </a:cubicBezTo>
                <a:cubicBezTo>
                  <a:pt x="728133" y="1761067"/>
                  <a:pt x="715433" y="1775884"/>
                  <a:pt x="774700" y="1830917"/>
                </a:cubicBezTo>
                <a:cubicBezTo>
                  <a:pt x="833967" y="1885950"/>
                  <a:pt x="944033" y="1896533"/>
                  <a:pt x="1054100" y="1907117"/>
                </a:cubicBezTo>
              </a:path>
            </a:pathLst>
          </a:cu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73100" y="9398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Uncatalyzed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0900" y="5653385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Catalyzed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115</a:t>
            </a:fld>
            <a:endParaRPr lang="en-US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Haber-Bosch Process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30900" y="1574800"/>
            <a:ext cx="31242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Catalyst gets you to NH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 quicker but the [NH</a:t>
            </a:r>
            <a:r>
              <a:rPr lang="en-US" sz="2400" baseline="-25000" dirty="0" smtClean="0">
                <a:solidFill>
                  <a:schemeClr val="tx1"/>
                </a:solidFill>
              </a:rPr>
              <a:t>3</a:t>
            </a:r>
            <a:r>
              <a:rPr lang="en-US" sz="2400" dirty="0" smtClean="0">
                <a:solidFill>
                  <a:schemeClr val="tx1"/>
                </a:solidFill>
              </a:rPr>
              <a:t>] is dictated by </a:t>
            </a:r>
            <a:r>
              <a:rPr lang="en-US" sz="2400" i="1" dirty="0" smtClean="0">
                <a:solidFill>
                  <a:schemeClr val="tx1"/>
                </a:solidFill>
              </a:rPr>
              <a:t>K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Box 2"/>
          <p:cNvSpPr txBox="1">
            <a:spLocks noChangeArrowheads="1"/>
          </p:cNvSpPr>
          <p:nvPr/>
        </p:nvSpPr>
        <p:spPr bwMode="auto">
          <a:xfrm flipH="1">
            <a:off x="381000" y="1130300"/>
            <a:ext cx="303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Haber-Bosch </a:t>
            </a:r>
            <a:r>
              <a:rPr lang="en-US" sz="2400" dirty="0"/>
              <a:t>process</a:t>
            </a:r>
            <a:r>
              <a:rPr lang="en-US" sz="2400" b="0" dirty="0"/>
              <a:t>: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747838" y="1702244"/>
            <a:ext cx="3470822" cy="461665"/>
            <a:chOff x="1219200" y="2052934"/>
            <a:chExt cx="3470622" cy="461961"/>
          </a:xfrm>
        </p:grpSpPr>
        <p:sp>
          <p:nvSpPr>
            <p:cNvPr id="115717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</a:t>
              </a:r>
              <a:r>
                <a:rPr lang="en-US" sz="2400" b="0" dirty="0" smtClean="0"/>
                <a:t>          </a:t>
              </a:r>
              <a:r>
                <a:rPr lang="en-US" sz="2400" b="0" dirty="0"/>
                <a:t>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 smtClean="0"/>
                <a:t>)</a:t>
              </a:r>
              <a:endParaRPr lang="en-US" sz="2400" b="0" baseline="-25000" dirty="0"/>
            </a:p>
          </p:txBody>
        </p:sp>
        <p:pic>
          <p:nvPicPr>
            <p:cNvPr id="11571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5716" name="TextBox 8"/>
          <p:cNvSpPr txBox="1">
            <a:spLocks noChangeArrowheads="1"/>
          </p:cNvSpPr>
          <p:nvPr/>
        </p:nvSpPr>
        <p:spPr bwMode="auto">
          <a:xfrm>
            <a:off x="2044700" y="3705126"/>
            <a:ext cx="50419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Increase the product formation rate:</a:t>
            </a:r>
          </a:p>
          <a:p>
            <a:pPr marL="228600"/>
            <a:r>
              <a:rPr lang="en-US" sz="2000" dirty="0" smtClean="0"/>
              <a:t>Build more reactors.</a:t>
            </a:r>
          </a:p>
          <a:p>
            <a:pPr marL="228600"/>
            <a:r>
              <a:rPr lang="en-US" sz="2000" dirty="0" smtClean="0"/>
              <a:t>Add a catalyst.</a:t>
            </a:r>
          </a:p>
          <a:p>
            <a:pPr marL="228600"/>
            <a:r>
              <a:rPr lang="en-US" sz="2000" dirty="0" smtClean="0"/>
              <a:t>Increase the temperature.</a:t>
            </a:r>
          </a:p>
          <a:p>
            <a:endParaRPr lang="en-US" sz="2000" dirty="0" smtClean="0"/>
          </a:p>
          <a:p>
            <a:r>
              <a:rPr lang="en-US" sz="2000" b="1" u="sng" dirty="0" smtClean="0"/>
              <a:t>Shift the equilibrium:</a:t>
            </a:r>
          </a:p>
          <a:p>
            <a:pPr marL="228600"/>
            <a:r>
              <a:rPr lang="en-US" sz="2000" dirty="0" smtClean="0"/>
              <a:t>Decrease the temperature.</a:t>
            </a:r>
          </a:p>
          <a:p>
            <a:pPr marL="228600"/>
            <a:r>
              <a:rPr lang="en-US" sz="2000" b="0" dirty="0" smtClean="0"/>
              <a:t>Increase the pressure.</a:t>
            </a:r>
          </a:p>
          <a:p>
            <a:pPr marL="228600"/>
            <a:r>
              <a:rPr lang="en-US" sz="2000" dirty="0" smtClean="0"/>
              <a:t>Decrease [NH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] by removing NH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as it forms.</a:t>
            </a:r>
          </a:p>
          <a:p>
            <a:pPr marL="228600"/>
            <a:r>
              <a:rPr lang="en-US" sz="2000" b="0" dirty="0" smtClean="0"/>
              <a:t>Add more H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and N</a:t>
            </a:r>
            <a:r>
              <a:rPr lang="en-US" sz="2000" b="0" baseline="-25000" dirty="0" smtClean="0"/>
              <a:t>2</a:t>
            </a:r>
            <a:r>
              <a:rPr lang="en-US" sz="2000" b="0" dirty="0" smtClean="0"/>
              <a:t> as its consumed.</a:t>
            </a:r>
            <a:endParaRPr lang="en-US" sz="20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Real World Application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0949" y="1720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°</a:t>
            </a:r>
            <a:r>
              <a:rPr lang="en-US" sz="2400" baseline="-25000" dirty="0" err="1" smtClean="0">
                <a:cs typeface="Arial" pitchFamily="34" charset="0"/>
              </a:rPr>
              <a:t>rxn</a:t>
            </a:r>
            <a:r>
              <a:rPr lang="en-US" sz="2400" dirty="0" smtClean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 flipH="1">
            <a:off x="469900" y="2514600"/>
            <a:ext cx="820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You are tasked with feeding 7.3 billion people. NH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is crucial to increasing food production by maximizing crop yield. 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How do you increase the rate of production of NH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b="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62200" y="4965700"/>
            <a:ext cx="2705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6165850"/>
            <a:ext cx="22479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49500" y="5886450"/>
            <a:ext cx="28321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E025-6780-4BA7-9D5C-3D55CF485F1D}" type="slidenum">
              <a:rPr lang="en-US"/>
              <a:pPr>
                <a:defRPr/>
              </a:pPr>
              <a:t>117</a:t>
            </a:fld>
            <a:endParaRPr lang="en-US"/>
          </a:p>
        </p:txBody>
      </p:sp>
      <p:pic>
        <p:nvPicPr>
          <p:cNvPr id="29718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0" y="3983038"/>
            <a:ext cx="3835400" cy="264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Haber-Bosch Process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pSp>
        <p:nvGrpSpPr>
          <p:cNvPr id="18" name="Group 7"/>
          <p:cNvGrpSpPr>
            <a:grpSpLocks/>
          </p:cNvGrpSpPr>
          <p:nvPr/>
        </p:nvGrpSpPr>
        <p:grpSpPr bwMode="auto">
          <a:xfrm>
            <a:off x="757238" y="1016444"/>
            <a:ext cx="3470822" cy="461665"/>
            <a:chOff x="1219200" y="2052934"/>
            <a:chExt cx="3470622" cy="461961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</a:t>
              </a:r>
              <a:r>
                <a:rPr lang="en-US" sz="2400" b="0" dirty="0" smtClean="0"/>
                <a:t>          </a:t>
              </a:r>
              <a:r>
                <a:rPr lang="en-US" sz="2400" b="0" dirty="0"/>
                <a:t>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 smtClean="0"/>
                <a:t>)</a:t>
              </a:r>
              <a:endParaRPr lang="en-US" sz="2400" b="0" baseline="-25000" dirty="0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1481849" y="1593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°</a:t>
            </a:r>
            <a:r>
              <a:rPr lang="en-US" sz="2400" baseline="-25000" dirty="0" err="1" smtClean="0">
                <a:cs typeface="Arial" pitchFamily="34" charset="0"/>
              </a:rPr>
              <a:t>rxn</a:t>
            </a:r>
            <a:r>
              <a:rPr lang="en-US" sz="2400" dirty="0" smtClean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5213" y="2100939"/>
            <a:ext cx="496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33" y="25581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increase the temperature?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000" y="29898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left, less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But…it gets there faster!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633" y="37900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decrease the temperature?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000" y="42217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But…it gets there slower!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633" y="51108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increase the pressure?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" y="5542518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991100" y="965200"/>
            <a:ext cx="3908425" cy="2743200"/>
            <a:chOff x="4991100" y="965200"/>
            <a:chExt cx="3908425" cy="2743200"/>
          </a:xfrm>
        </p:grpSpPr>
        <p:pic>
          <p:nvPicPr>
            <p:cNvPr id="29719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91100" y="965200"/>
              <a:ext cx="3908425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484513" y="2054999"/>
              <a:ext cx="6778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slow</a:t>
              </a:r>
              <a:endParaRPr lang="en-US" sz="2000" b="1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11575" y="2054999"/>
              <a:ext cx="57682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fast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8" grpId="0"/>
      <p:bldP spid="29" grpId="0"/>
      <p:bldP spid="30" grpId="0"/>
      <p:bldP spid="31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6E025-6780-4BA7-9D5C-3D55CF485F1D}" type="slidenum">
              <a:rPr lang="en-US"/>
              <a:pPr>
                <a:defRPr/>
              </a:pPr>
              <a:t>118</a:t>
            </a:fld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Haber-Bosch Process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57238" y="1016444"/>
            <a:ext cx="3470822" cy="461665"/>
            <a:chOff x="1219200" y="2052934"/>
            <a:chExt cx="3470622" cy="461961"/>
          </a:xfrm>
        </p:grpSpPr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</a:t>
              </a:r>
              <a:r>
                <a:rPr lang="en-US" sz="2400" b="0" dirty="0" smtClean="0"/>
                <a:t>          </a:t>
              </a:r>
              <a:r>
                <a:rPr lang="en-US" sz="2400" b="0" dirty="0"/>
                <a:t>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 smtClean="0"/>
                <a:t>)</a:t>
              </a:r>
              <a:endParaRPr lang="en-US" sz="2400" b="0" baseline="-25000" dirty="0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1481849" y="15933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°</a:t>
            </a:r>
            <a:r>
              <a:rPr lang="en-US" sz="2400" baseline="-25000" dirty="0" err="1" smtClean="0">
                <a:cs typeface="Arial" pitchFamily="34" charset="0"/>
              </a:rPr>
              <a:t>rxn</a:t>
            </a:r>
            <a:r>
              <a:rPr lang="en-US" sz="2400" dirty="0" smtClean="0">
                <a:cs typeface="Arial" pitchFamily="34" charset="0"/>
              </a:rPr>
              <a:t> = -91.8 kJ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115213" y="2100939"/>
            <a:ext cx="496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7633" y="25581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increase the temperature?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4000" y="29898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left, less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But…it gets there faster!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633" y="37900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decrease the temperature?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000" y="4221718"/>
            <a:ext cx="468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But…it gets there slower!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633" y="5110800"/>
            <a:ext cx="4104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increase the pressure?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00" y="5542518"/>
            <a:ext cx="468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Reaction shifts right, more 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7" name="Picture 6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5688" y="1085850"/>
            <a:ext cx="4113212" cy="318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067300" y="4483834"/>
            <a:ext cx="40513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dirty="0">
                <a:solidFill>
                  <a:srgbClr val="7030A0"/>
                </a:solidFill>
              </a:rPr>
              <a:t>At very high </a:t>
            </a:r>
            <a:r>
              <a:rPr lang="en-US" sz="2000" b="0" i="1" dirty="0">
                <a:solidFill>
                  <a:srgbClr val="7030A0"/>
                </a:solidFill>
              </a:rPr>
              <a:t>P</a:t>
            </a:r>
            <a:r>
              <a:rPr lang="en-US" sz="2000" b="0" dirty="0">
                <a:solidFill>
                  <a:srgbClr val="7030A0"/>
                </a:solidFill>
              </a:rPr>
              <a:t> and low </a:t>
            </a:r>
            <a:r>
              <a:rPr lang="en-US" sz="2000" b="0" i="1" dirty="0">
                <a:solidFill>
                  <a:srgbClr val="7030A0"/>
                </a:solidFill>
              </a:rPr>
              <a:t>T</a:t>
            </a:r>
            <a:r>
              <a:rPr lang="en-US" sz="2000" b="0" dirty="0">
                <a:solidFill>
                  <a:srgbClr val="7030A0"/>
                </a:solidFill>
              </a:rPr>
              <a:t> (</a:t>
            </a:r>
            <a:r>
              <a:rPr lang="en-US" sz="2000" b="0" i="1" dirty="0">
                <a:solidFill>
                  <a:srgbClr val="7030A0"/>
                </a:solidFill>
              </a:rPr>
              <a:t>top left</a:t>
            </a:r>
            <a:r>
              <a:rPr lang="en-US" sz="2000" b="0" dirty="0">
                <a:solidFill>
                  <a:srgbClr val="7030A0"/>
                </a:solidFill>
              </a:rPr>
              <a:t>), the yield is high, but the rate is low. Industrial conditions (</a:t>
            </a:r>
            <a:r>
              <a:rPr lang="en-US" sz="2000" b="0" i="1" dirty="0">
                <a:solidFill>
                  <a:srgbClr val="7030A0"/>
                </a:solidFill>
              </a:rPr>
              <a:t>circle</a:t>
            </a:r>
            <a:r>
              <a:rPr lang="en-US" sz="2000" b="0" dirty="0">
                <a:solidFill>
                  <a:srgbClr val="7030A0"/>
                </a:solidFill>
              </a:rPr>
              <a:t>) are between 200 and 300 </a:t>
            </a:r>
            <a:r>
              <a:rPr lang="en-US" sz="2000" b="0" dirty="0" err="1">
                <a:solidFill>
                  <a:srgbClr val="7030A0"/>
                </a:solidFill>
              </a:rPr>
              <a:t>atm</a:t>
            </a:r>
            <a:r>
              <a:rPr lang="en-US" sz="2000" b="0" dirty="0">
                <a:solidFill>
                  <a:srgbClr val="7030A0"/>
                </a:solidFill>
              </a:rPr>
              <a:t> at about 400°C.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382913" y="1212334"/>
            <a:ext cx="6778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slow</a:t>
            </a:r>
            <a:endParaRPr lang="en-US" sz="2000" b="1" dirty="0"/>
          </a:p>
        </p:txBody>
      </p:sp>
      <p:sp>
        <p:nvSpPr>
          <p:cNvPr id="26" name="Rectangle 25"/>
          <p:cNvSpPr/>
          <p:nvPr/>
        </p:nvSpPr>
        <p:spPr>
          <a:xfrm>
            <a:off x="8278513" y="3333234"/>
            <a:ext cx="576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fast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1714500" y="3895626"/>
            <a:ext cx="5715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u="sng" dirty="0" smtClean="0"/>
              <a:t>Increase the product formation rate:</a:t>
            </a:r>
          </a:p>
          <a:p>
            <a:pPr marL="228600"/>
            <a:r>
              <a:rPr lang="en-US" sz="2200" dirty="0" smtClean="0"/>
              <a:t>Add a catalyst.</a:t>
            </a:r>
          </a:p>
          <a:p>
            <a:pPr marL="228600"/>
            <a:r>
              <a:rPr lang="en-US" sz="2200" dirty="0" smtClean="0"/>
              <a:t>Increase the temperature.</a:t>
            </a:r>
          </a:p>
          <a:p>
            <a:r>
              <a:rPr lang="en-US" sz="2200" b="1" u="sng" dirty="0" smtClean="0"/>
              <a:t>Shift the equilibrium:</a:t>
            </a:r>
          </a:p>
          <a:p>
            <a:pPr marL="228600"/>
            <a:r>
              <a:rPr lang="en-US" sz="2200" dirty="0" smtClean="0"/>
              <a:t>Decrease the temperature.</a:t>
            </a:r>
          </a:p>
          <a:p>
            <a:pPr marL="228600"/>
            <a:r>
              <a:rPr lang="en-US" sz="2200" b="0" dirty="0" smtClean="0"/>
              <a:t>Increase the pressure.</a:t>
            </a:r>
          </a:p>
          <a:p>
            <a:pPr marL="228600"/>
            <a:r>
              <a:rPr lang="en-US" sz="2200" dirty="0" smtClean="0"/>
              <a:t>Decrease [NH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] by removing 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as it forms.</a:t>
            </a:r>
          </a:p>
          <a:p>
            <a:pPr marL="228600"/>
            <a:r>
              <a:rPr lang="en-US" sz="2200" b="0" dirty="0" smtClean="0"/>
              <a:t>Add more H</a:t>
            </a:r>
            <a:r>
              <a:rPr lang="en-US" sz="2200" b="0" baseline="-25000" dirty="0" smtClean="0"/>
              <a:t>2</a:t>
            </a:r>
            <a:r>
              <a:rPr lang="en-US" sz="2200" b="0" dirty="0" smtClean="0"/>
              <a:t> and N</a:t>
            </a:r>
            <a:r>
              <a:rPr lang="en-US" sz="2200" b="0" baseline="-25000" dirty="0" smtClean="0"/>
              <a:t>2</a:t>
            </a:r>
            <a:r>
              <a:rPr lang="en-US" sz="2200" b="0" dirty="0" smtClean="0"/>
              <a:t> as its consumed.</a:t>
            </a:r>
            <a:endParaRPr lang="en-US" sz="2200" b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2699" y="1435101"/>
            <a:ext cx="9100537" cy="2133599"/>
            <a:chOff x="12699" y="1435101"/>
            <a:chExt cx="9100537" cy="2133599"/>
          </a:xfrm>
        </p:grpSpPr>
        <p:pic>
          <p:nvPicPr>
            <p:cNvPr id="81920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699" y="1435101"/>
              <a:ext cx="9100537" cy="2133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3050196" y="2215634"/>
              <a:ext cx="19800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300 </a:t>
              </a:r>
              <a:r>
                <a:rPr lang="en-US" sz="2000" dirty="0" err="1" smtClean="0">
                  <a:solidFill>
                    <a:srgbClr val="FF0000"/>
                  </a:solidFill>
                </a:rPr>
                <a:t>atm</a:t>
              </a:r>
              <a:r>
                <a:rPr lang="en-US" sz="2000" dirty="0" smtClean="0">
                  <a:solidFill>
                    <a:srgbClr val="FF0000"/>
                  </a:solidFill>
                </a:rPr>
                <a:t> at 400°C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-1789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Haber-Bosch Process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646238" y="813244"/>
            <a:ext cx="3470822" cy="461665"/>
            <a:chOff x="1219200" y="2052934"/>
            <a:chExt cx="3470622" cy="461961"/>
          </a:xfrm>
        </p:grpSpPr>
        <p:sp>
          <p:nvSpPr>
            <p:cNvPr id="9" name="TextBox 3"/>
            <p:cNvSpPr txBox="1">
              <a:spLocks noChangeArrowheads="1"/>
            </p:cNvSpPr>
            <p:nvPr/>
          </p:nvSpPr>
          <p:spPr bwMode="auto">
            <a:xfrm>
              <a:off x="1219200" y="2052934"/>
              <a:ext cx="3470622" cy="461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dirty="0"/>
                <a:t>N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+ 3H</a:t>
              </a:r>
              <a:r>
                <a:rPr lang="en-US" sz="2400" b="0" baseline="-25000" dirty="0"/>
                <a:t>2(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/>
                <a:t>)</a:t>
              </a:r>
              <a:r>
                <a:rPr lang="en-US" sz="2400" b="0" dirty="0"/>
                <a:t>  </a:t>
              </a:r>
              <a:r>
                <a:rPr lang="en-US" sz="2400" b="0" dirty="0" smtClean="0"/>
                <a:t>          </a:t>
              </a:r>
              <a:r>
                <a:rPr lang="en-US" sz="2400" b="0" dirty="0"/>
                <a:t>2NH</a:t>
              </a:r>
              <a:r>
                <a:rPr lang="en-US" sz="2400" b="0" baseline="-25000" dirty="0"/>
                <a:t>3(</a:t>
              </a:r>
              <a:r>
                <a:rPr lang="en-US" sz="2400" b="0" i="1" baseline="-25000" dirty="0"/>
                <a:t>g</a:t>
              </a:r>
              <a:r>
                <a:rPr lang="en-US" sz="2400" b="0" baseline="-25000" dirty="0" smtClean="0"/>
                <a:t>)</a:t>
              </a:r>
              <a:endParaRPr lang="en-US" sz="2400" b="0" baseline="-25000" dirty="0"/>
            </a:p>
          </p:txBody>
        </p:sp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1014" y="2177984"/>
              <a:ext cx="525320" cy="25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5609349" y="805934"/>
            <a:ext cx="2191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>
                <a:cs typeface="Arial" pitchFamily="34" charset="0"/>
              </a:rPr>
              <a:t>H</a:t>
            </a:r>
            <a:r>
              <a:rPr lang="el-GR" sz="2400" dirty="0" smtClean="0">
                <a:cs typeface="Arial" pitchFamily="34" charset="0"/>
              </a:rPr>
              <a:t>°</a:t>
            </a:r>
            <a:r>
              <a:rPr lang="en-US" sz="2400" baseline="-25000" dirty="0" err="1" smtClean="0">
                <a:cs typeface="Arial" pitchFamily="34" charset="0"/>
              </a:rPr>
              <a:t>rxn</a:t>
            </a:r>
            <a:r>
              <a:rPr lang="en-US" sz="2400" dirty="0" smtClean="0">
                <a:cs typeface="Arial" pitchFamily="34" charset="0"/>
              </a:rPr>
              <a:t> = -91.8 kJ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886200" y="3479800"/>
            <a:ext cx="215900" cy="11938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670300" y="3479800"/>
            <a:ext cx="176854" cy="9779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692900" y="3187700"/>
            <a:ext cx="514350" cy="284405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231900" y="3492500"/>
            <a:ext cx="762000" cy="2971054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32000" y="5384800"/>
            <a:ext cx="3048000" cy="12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119</a:t>
            </a:fld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975100" y="3467100"/>
            <a:ext cx="404103" cy="2234453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Ramesh dont del\CHANG-11e\Art File\labeled_jpegs\ch14\cha02680_ma14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886" y="1959426"/>
            <a:ext cx="3093641" cy="441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14.8</a:t>
            </a:r>
          </a:p>
        </p:txBody>
      </p:sp>
      <p:sp>
        <p:nvSpPr>
          <p:cNvPr id="45060" name="Text Placeholder 2"/>
          <p:cNvSpPr>
            <a:spLocks/>
          </p:cNvSpPr>
          <p:nvPr/>
        </p:nvSpPr>
        <p:spPr bwMode="auto">
          <a:xfrm>
            <a:off x="152400" y="762000"/>
            <a:ext cx="88074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At </a:t>
            </a:r>
            <a:r>
              <a:rPr lang="en-US" sz="2400" dirty="0"/>
              <a:t>the start of a reaction, there are 0.249 mol N</a:t>
            </a:r>
            <a:r>
              <a:rPr lang="en-US" sz="2400" baseline="-25000" dirty="0"/>
              <a:t>2</a:t>
            </a:r>
            <a:r>
              <a:rPr lang="en-US" sz="2400" dirty="0"/>
              <a:t>, 3.21 x 10</a:t>
            </a:r>
            <a:r>
              <a:rPr lang="en-US" sz="2400" baseline="30000" dirty="0"/>
              <a:t>-2</a:t>
            </a:r>
            <a:r>
              <a:rPr lang="en-US" sz="2400" dirty="0"/>
              <a:t> mol H</a:t>
            </a:r>
            <a:r>
              <a:rPr lang="en-US" sz="2400" baseline="-25000" dirty="0"/>
              <a:t>2</a:t>
            </a:r>
            <a:r>
              <a:rPr lang="en-US" sz="2400" dirty="0"/>
              <a:t>, and 6.42 x 10</a:t>
            </a:r>
            <a:r>
              <a:rPr lang="en-US" sz="2400" baseline="30000" dirty="0"/>
              <a:t>-4</a:t>
            </a:r>
            <a:r>
              <a:rPr lang="en-US" sz="2400" dirty="0"/>
              <a:t> mol NH</a:t>
            </a:r>
            <a:r>
              <a:rPr lang="en-US" sz="2400" baseline="-25000" dirty="0"/>
              <a:t>3</a:t>
            </a:r>
            <a:r>
              <a:rPr lang="en-US" sz="2400" dirty="0"/>
              <a:t> in a 3.50-L reaction vessel at 375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If the equilibrium constant (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) for the reaction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N</a:t>
            </a:r>
            <a:r>
              <a:rPr lang="en-US" sz="2800" baseline="-25000" dirty="0" smtClean="0"/>
              <a:t>2(</a:t>
            </a:r>
            <a:r>
              <a:rPr lang="en-US" sz="2800" i="1" baseline="-25000" dirty="0" smtClean="0"/>
              <a:t>g</a:t>
            </a:r>
            <a:r>
              <a:rPr lang="en-US" sz="2800" baseline="-25000" dirty="0"/>
              <a:t>) </a:t>
            </a:r>
            <a:r>
              <a:rPr lang="en-US" sz="2800" dirty="0"/>
              <a:t>+ 3H</a:t>
            </a:r>
            <a:r>
              <a:rPr lang="en-US" sz="2800" baseline="-25000" dirty="0"/>
              <a:t>2(</a:t>
            </a:r>
            <a:r>
              <a:rPr lang="en-US" sz="2800" i="1" baseline="-25000" dirty="0"/>
              <a:t>g</a:t>
            </a:r>
            <a:r>
              <a:rPr lang="en-US" sz="2800" baseline="-25000" dirty="0"/>
              <a:t>)         </a:t>
            </a:r>
            <a:r>
              <a:rPr lang="en-US" sz="2800" baseline="-25000" dirty="0" smtClean="0"/>
              <a:t>    </a:t>
            </a:r>
            <a:r>
              <a:rPr lang="en-US" sz="2800" dirty="0" smtClean="0"/>
              <a:t>2NH</a:t>
            </a:r>
            <a:r>
              <a:rPr lang="en-US" sz="2800" baseline="-25000" dirty="0" smtClean="0"/>
              <a:t>3(</a:t>
            </a:r>
            <a:r>
              <a:rPr lang="en-US" sz="2800" i="1" baseline="-25000" dirty="0" smtClean="0"/>
              <a:t>g</a:t>
            </a:r>
            <a:r>
              <a:rPr lang="en-US" sz="2800" baseline="-25000" dirty="0"/>
              <a:t>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buFont typeface="Arial" charset="0"/>
              <a:buNone/>
            </a:pPr>
            <a:r>
              <a:rPr lang="en-US" sz="2400" dirty="0"/>
              <a:t>is 1.2 at this temperature, </a:t>
            </a:r>
            <a:r>
              <a:rPr lang="en-US" sz="2400" dirty="0">
                <a:solidFill>
                  <a:srgbClr val="FF0000"/>
                </a:solidFill>
              </a:rPr>
              <a:t>decide whether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system is at equilibrium. If it is not,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predict </a:t>
            </a:r>
            <a:r>
              <a:rPr lang="en-US" sz="2400" dirty="0">
                <a:solidFill>
                  <a:srgbClr val="FF0000"/>
                </a:solidFill>
              </a:rPr>
              <a:t>which way the net reaction will 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proceed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b="1" i="1" dirty="0">
                <a:solidFill>
                  <a:srgbClr val="109769"/>
                </a:solidFill>
              </a:rPr>
              <a:t>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b="1" i="1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b="1" i="1" dirty="0"/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  <a:p>
            <a:pPr>
              <a:buFont typeface="Arial" charset="0"/>
              <a:buNone/>
            </a:pPr>
            <a:endParaRPr lang="en-US" sz="2400" dirty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>
              <a:cs typeface="Arial" charset="0"/>
            </a:endParaRPr>
          </a:p>
          <a:p>
            <a:pPr>
              <a:buFont typeface="Arial" charset="0"/>
              <a:buNone/>
            </a:pPr>
            <a:endParaRPr lang="en-US" sz="2400" dirty="0"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070" y="2571524"/>
            <a:ext cx="471487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14.8</a:t>
            </a:r>
          </a:p>
        </p:txBody>
      </p:sp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228599" y="914400"/>
            <a:ext cx="6970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5850" indent="-1085850"/>
            <a:r>
              <a:rPr lang="en-US" sz="2400" dirty="0" smtClean="0"/>
              <a:t>The </a:t>
            </a:r>
            <a:r>
              <a:rPr lang="en-US" sz="2400" dirty="0"/>
              <a:t>initial concentrations of the reacting species </a:t>
            </a:r>
            <a:r>
              <a:rPr lang="en-US" sz="2400" dirty="0" smtClean="0"/>
              <a:t>are</a:t>
            </a:r>
            <a:endParaRPr lang="en-US" sz="2400" dirty="0"/>
          </a:p>
        </p:txBody>
      </p:sp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9029" y="1400629"/>
            <a:ext cx="4296228" cy="192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880" y="3842676"/>
            <a:ext cx="6048375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6828" y="3487626"/>
            <a:ext cx="1955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85850" indent="-1085850"/>
            <a:r>
              <a:rPr lang="en-US" sz="2400" dirty="0" smtClean="0"/>
              <a:t>Now find Q: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240254" y="4884449"/>
            <a:ext cx="1271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 smtClean="0"/>
              <a:t>K</a:t>
            </a:r>
            <a:r>
              <a:rPr lang="en-US" sz="2800" baseline="-25000" dirty="0" err="1" smtClean="0"/>
              <a:t>c</a:t>
            </a:r>
            <a:r>
              <a:rPr lang="en-US" sz="2800" dirty="0" smtClean="0"/>
              <a:t> = 1.2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422229" y="5900449"/>
            <a:ext cx="4038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800" dirty="0" smtClean="0"/>
              <a:t>N</a:t>
            </a:r>
            <a:r>
              <a:rPr lang="en-US" sz="2800" baseline="-25000" dirty="0" smtClean="0"/>
              <a:t>2(</a:t>
            </a:r>
            <a:r>
              <a:rPr lang="en-US" sz="2800" i="1" baseline="-25000" dirty="0" smtClean="0"/>
              <a:t>g</a:t>
            </a:r>
            <a:r>
              <a:rPr lang="en-US" sz="2800" baseline="-25000" dirty="0" smtClean="0"/>
              <a:t>) </a:t>
            </a:r>
            <a:r>
              <a:rPr lang="en-US" sz="2800" dirty="0" smtClean="0"/>
              <a:t>+ 3H</a:t>
            </a:r>
            <a:r>
              <a:rPr lang="en-US" sz="2800" baseline="-25000" dirty="0" smtClean="0"/>
              <a:t>2(</a:t>
            </a:r>
            <a:r>
              <a:rPr lang="en-US" sz="2800" i="1" baseline="-25000" dirty="0" smtClean="0"/>
              <a:t>g</a:t>
            </a:r>
            <a:r>
              <a:rPr lang="en-US" sz="2800" baseline="-25000" dirty="0" smtClean="0"/>
              <a:t>)                    </a:t>
            </a:r>
            <a:r>
              <a:rPr lang="en-US" sz="2800" dirty="0" smtClean="0"/>
              <a:t>2NH</a:t>
            </a:r>
            <a:r>
              <a:rPr lang="en-US" sz="2800" baseline="-25000" dirty="0" smtClean="0"/>
              <a:t>3(</a:t>
            </a:r>
            <a:r>
              <a:rPr lang="en-US" sz="2800" i="1" baseline="-25000" dirty="0" smtClean="0"/>
              <a:t>g</a:t>
            </a:r>
            <a:r>
              <a:rPr lang="en-US" sz="2800" baseline="-25000" dirty="0" smtClean="0"/>
              <a:t>)</a:t>
            </a:r>
            <a:endParaRPr lang="en-US" sz="28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239464" y="5298720"/>
            <a:ext cx="2267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800" b="1" i="1" dirty="0">
                <a:cs typeface="Times New Roman" pitchFamily="18" charset="0"/>
              </a:rPr>
              <a:t> </a:t>
            </a:r>
            <a:r>
              <a:rPr lang="en-US" altLang="en-US" sz="2800" b="1" i="1" dirty="0" smtClean="0">
                <a:cs typeface="Times New Roman" pitchFamily="18" charset="0"/>
              </a:rPr>
              <a:t>&lt;</a:t>
            </a:r>
            <a:r>
              <a:rPr lang="en-US" altLang="en-US" sz="2800" dirty="0" smtClean="0"/>
              <a:t> </a:t>
            </a:r>
            <a:r>
              <a:rPr lang="en-US" altLang="en-US" sz="28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2529" y="6069467"/>
            <a:ext cx="725412" cy="24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526972" y="6560457"/>
            <a:ext cx="198845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2381" y="3131438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We can also calculate the concentrations of each species when it reaches equilibrium.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0643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Going one step further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3486" y="972458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If we are given the concentrations in a reaction mixture and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n-US" sz="2400" baseline="-25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we can predict </a:t>
            </a:r>
            <a:r>
              <a:rPr lang="en-US" sz="2400" u="sng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which direction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reaction will proceed.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104559" y="1872336"/>
            <a:ext cx="4920344" cy="101566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000FF"/>
              </a:buClr>
              <a:buSzPct val="85000"/>
              <a:tabLst/>
              <a:defRPr/>
            </a:pP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itchFamily="18" charset="0"/>
              </a:rPr>
              <a:t>Q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=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K</a:t>
            </a:r>
            <a:r>
              <a:rPr kumimoji="0" lang="en-US" alt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the system is at equilibrium</a:t>
            </a:r>
          </a:p>
          <a:p>
            <a:pPr marL="320040" lvl="1" eaLnBrk="1" fontAlgn="auto" hangingPunct="1"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000" b="1" i="1" dirty="0" smtClean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 smtClean="0">
                <a:cs typeface="Times New Roman" pitchFamily="18" charset="0"/>
              </a:rPr>
              <a:t> &lt;</a:t>
            </a:r>
            <a:r>
              <a:rPr lang="en-US" altLang="en-US" sz="2000" dirty="0" smtClean="0"/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000" b="1" i="1" dirty="0" smtClean="0">
                <a:cs typeface="Times New Roman" pitchFamily="18" charset="0"/>
              </a:rPr>
              <a:t>  </a:t>
            </a:r>
            <a:r>
              <a:rPr lang="en-US" altLang="en-US" sz="2000" dirty="0" smtClean="0"/>
              <a:t>: the reaction proceeds to the right</a:t>
            </a:r>
          </a:p>
          <a:p>
            <a:pPr marL="320040" lvl="1" eaLnBrk="1" fontAlgn="auto" hangingPunct="1"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000" b="1" i="1" dirty="0" smtClean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 smtClean="0">
                <a:cs typeface="Times New Roman" pitchFamily="18" charset="0"/>
              </a:rPr>
              <a:t> &gt;</a:t>
            </a:r>
            <a:r>
              <a:rPr lang="en-US" altLang="en-US" sz="2000" dirty="0" smtClean="0"/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000" b="1" baseline="-25000" dirty="0">
                <a:cs typeface="Times New Roman" pitchFamily="18" charset="0"/>
              </a:rPr>
              <a:t> </a:t>
            </a:r>
            <a:r>
              <a:rPr lang="en-US" altLang="en-US" sz="2000" b="1" dirty="0" smtClean="0">
                <a:cs typeface="Times New Roman" pitchFamily="18" charset="0"/>
              </a:rPr>
              <a:t> </a:t>
            </a:r>
            <a:r>
              <a:rPr lang="en-US" altLang="en-US" sz="2000" dirty="0" smtClean="0"/>
              <a:t>: the reaction proceeds to the left</a:t>
            </a:r>
          </a:p>
        </p:txBody>
      </p:sp>
      <p:pic>
        <p:nvPicPr>
          <p:cNvPr id="640002" name="Picture 2" descr="http://textflow.mheducation.com/figures/0077386620/cha02680_eq14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8536" y="5061628"/>
            <a:ext cx="4830280" cy="110694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65708" y="4022019"/>
            <a:ext cx="2598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Reaction Table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ICE Table/Method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pic>
        <p:nvPicPr>
          <p:cNvPr id="4" name="Picture 2" descr="cha02680_1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40" y="2872113"/>
            <a:ext cx="2414361" cy="34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9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257" y="2833918"/>
            <a:ext cx="5725883" cy="38644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1</a:t>
            </a:r>
            <a:r>
              <a:rPr lang="en-US" sz="2400" dirty="0" smtClean="0"/>
              <a:t>: Construct an ICE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2</a:t>
            </a:r>
            <a:r>
              <a:rPr lang="en-US" sz="2400" dirty="0" smtClean="0"/>
              <a:t>: Insert known information into ICE Table (in M or pressure).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3</a:t>
            </a:r>
            <a:r>
              <a:rPr lang="en-US" sz="2400" dirty="0" smtClean="0"/>
              <a:t>: Determine the change in </a:t>
            </a:r>
            <a:r>
              <a:rPr lang="en-US" sz="2400" dirty="0" err="1" smtClean="0"/>
              <a:t>conc</a:t>
            </a:r>
            <a:r>
              <a:rPr lang="en-US" sz="2400" dirty="0" smtClean="0"/>
              <a:t> (x) that will occur as the reaction progresses.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4</a:t>
            </a:r>
            <a:r>
              <a:rPr lang="en-US" sz="2400" dirty="0" smtClean="0"/>
              <a:t>: Complete the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6</a:t>
            </a:r>
            <a:r>
              <a:rPr lang="en-US" sz="2400" dirty="0" smtClean="0"/>
              <a:t>: Calculate equilibrium </a:t>
            </a:r>
            <a:r>
              <a:rPr lang="en-US" sz="2400" dirty="0" err="1" smtClean="0"/>
              <a:t>concs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2740" y="2848430"/>
            <a:ext cx="4071257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1</a:t>
            </a:r>
            <a:r>
              <a:rPr lang="en-US" sz="2400" dirty="0" smtClean="0"/>
              <a:t>: Construct an ICE Table.</a:t>
            </a:r>
            <a:endParaRPr 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8840" y="2877458"/>
            <a:ext cx="8481332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2</a:t>
            </a:r>
            <a:r>
              <a:rPr lang="en-US" sz="2400" dirty="0" smtClean="0"/>
              <a:t>: Insert known information into ICE Table (in M or pressure).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226626" y="2090057"/>
            <a:ext cx="1509488" cy="420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0.850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0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06286" y="2438400"/>
            <a:ext cx="1727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43410" y="2804888"/>
            <a:ext cx="7213609" cy="57693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3</a:t>
            </a:r>
            <a:r>
              <a:rPr lang="en-US" sz="2400" dirty="0" smtClean="0"/>
              <a:t>: Determine the change in </a:t>
            </a:r>
            <a:r>
              <a:rPr lang="en-US" sz="2400" dirty="0" err="1" smtClean="0"/>
              <a:t>conc</a:t>
            </a:r>
            <a:r>
              <a:rPr lang="en-US" sz="2400" dirty="0" smtClean="0"/>
              <a:t> (x) that will occur.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390817" y="5773194"/>
            <a:ext cx="2023010" cy="928697"/>
            <a:chOff x="3322428" y="5694116"/>
            <a:chExt cx="2023010" cy="928697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1334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[trans]</a:t>
              </a:r>
              <a:endParaRPr lang="en-US" altLang="en-US" dirty="0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151183" y="6161148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</a:t>
              </a:r>
              <a:r>
                <a:rPr lang="en-US" altLang="en-US" dirty="0" err="1" smtClean="0"/>
                <a:t>cis</a:t>
              </a:r>
              <a:r>
                <a:rPr lang="en-US" altLang="en-US" dirty="0" smtClean="0"/>
                <a:t>]</a:t>
              </a:r>
              <a:endParaRPr lang="en-US" alt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Q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9876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29134" y="599521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</a:rPr>
              <a:t>=  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-x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+x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605" y="2804888"/>
            <a:ext cx="3744704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4</a:t>
            </a:r>
            <a:r>
              <a:rPr lang="en-US" sz="2400" dirty="0" smtClean="0"/>
              <a:t>: Complete the table.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Equilibrium Constant</a:t>
            </a:r>
            <a:endParaRPr lang="en-US" sz="4000" u="sng" dirty="0"/>
          </a:p>
        </p:txBody>
      </p:sp>
      <p:sp>
        <p:nvSpPr>
          <p:cNvPr id="162823" name="Rectangle 1031"/>
          <p:cNvSpPr>
            <a:spLocks noGrp="1" noChangeArrowheads="1"/>
          </p:cNvSpPr>
          <p:nvPr>
            <p:ph sz="half" idx="1"/>
          </p:nvPr>
        </p:nvSpPr>
        <p:spPr>
          <a:xfrm>
            <a:off x="762000" y="1083650"/>
            <a:ext cx="8077200" cy="312085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a general reversible </a:t>
            </a:r>
            <a:r>
              <a:rPr lang="en-US" altLang="en-US" sz="2400" dirty="0"/>
              <a:t>reaction such as</a:t>
            </a:r>
            <a:r>
              <a:rPr lang="en-US" altLang="en-US" sz="2400" dirty="0" smtClean="0"/>
              <a:t>: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09D5-A9EC-4FEF-B7D7-761C1BCAFB45}" type="slidenum">
              <a:rPr lang="en-US"/>
              <a:pPr/>
              <a:t>2</a:t>
            </a:fld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2718483" y="167951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381960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5900" y="2268853"/>
            <a:ext cx="8551221" cy="387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Equilibrium constants can be expressed using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the concentration of reactants and products.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uses the </a:t>
            </a:r>
            <a:r>
              <a:rPr lang="en-US" sz="2400" dirty="0" smtClean="0"/>
              <a:t>pressure of the gaseous reactants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products.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3295333" y="3193608"/>
            <a:ext cx="1719730" cy="841665"/>
            <a:chOff x="3733861" y="3595608"/>
            <a:chExt cx="1719730" cy="8416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733861" y="3818183"/>
              <a:ext cx="7155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/>
                <a:t>K</a:t>
              </a:r>
              <a:r>
                <a:rPr lang="en-US" sz="2400" i="1" baseline="-25000" dirty="0" err="1"/>
                <a:t>c</a:t>
              </a:r>
              <a:r>
                <a:rPr lang="en-US" sz="2400" dirty="0"/>
                <a:t> = </a:t>
              </a:r>
              <a:endParaRPr lang="en-US" sz="2400" i="1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623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[C]</a:t>
              </a:r>
              <a:r>
                <a:rPr lang="en-US" sz="2400" baseline="30000" dirty="0" smtClean="0"/>
                <a:t>c</a:t>
              </a:r>
              <a:endParaRPr lang="en-US" sz="2400" dirty="0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6703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[D]</a:t>
              </a:r>
              <a:r>
                <a:rPr lang="en-US" sz="2400" baseline="30000" dirty="0" smtClean="0"/>
                <a:t>d</a:t>
              </a:r>
              <a:endParaRPr lang="en-US" sz="2400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6495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[A]</a:t>
              </a:r>
              <a:r>
                <a:rPr lang="en-US" sz="2400" baseline="30000" dirty="0" smtClean="0"/>
                <a:t>a</a:t>
              </a:r>
              <a:endParaRPr lang="en-US" sz="2400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647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[B]</a:t>
              </a:r>
              <a:r>
                <a:rPr lang="en-US" sz="2400" baseline="30000" dirty="0" smtClean="0"/>
                <a:t>b</a:t>
              </a:r>
              <a:endParaRPr lang="en-US" sz="2400" dirty="0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244875" y="4889806"/>
            <a:ext cx="1682581" cy="841665"/>
            <a:chOff x="3685385" y="3595608"/>
            <a:chExt cx="1682581" cy="841665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3685385" y="3818183"/>
              <a:ext cx="7639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p</a:t>
              </a:r>
              <a:r>
                <a:rPr lang="en-US" sz="2400" i="1" baseline="-25000" dirty="0" smtClean="0"/>
                <a:t>  </a:t>
              </a:r>
              <a:r>
                <a:rPr lang="en-US" sz="2400" dirty="0" smtClean="0"/>
                <a:t>= </a:t>
              </a:r>
              <a:endParaRPr lang="en-US" sz="2400" i="1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38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C</a:t>
              </a:r>
              <a:r>
                <a:rPr lang="en-US" sz="2400" baseline="30000" dirty="0" err="1" smtClean="0"/>
                <a:t>c</a:t>
              </a:r>
              <a:endParaRPr lang="en-US" sz="2400" dirty="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D</a:t>
              </a:r>
              <a:r>
                <a:rPr lang="en-US" sz="2400" baseline="30000" dirty="0" err="1" smtClean="0"/>
                <a:t>d</a:t>
              </a:r>
              <a:endParaRPr lang="en-US" sz="2400" dirty="0"/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370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A</a:t>
              </a:r>
              <a:r>
                <a:rPr lang="en-US" sz="2400" baseline="30000" dirty="0" err="1" smtClean="0"/>
                <a:t>a</a:t>
              </a:r>
              <a:endParaRPr lang="en-US" sz="2400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62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B</a:t>
              </a:r>
              <a:r>
                <a:rPr lang="en-US" sz="2400" baseline="30000" dirty="0" err="1" smtClean="0"/>
                <a:t>b</a:t>
              </a:r>
              <a:endParaRPr lang="en-US" sz="2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98328" y="6039158"/>
            <a:ext cx="3933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 have </a:t>
            </a:r>
            <a:r>
              <a:rPr lang="en-US" sz="3600" i="1" dirty="0" smtClean="0">
                <a:solidFill>
                  <a:srgbClr val="FF0000"/>
                </a:solidFill>
              </a:rPr>
              <a:t>K</a:t>
            </a:r>
            <a:r>
              <a:rPr lang="en-US" sz="3600" dirty="0" smtClean="0">
                <a:solidFill>
                  <a:srgbClr val="FF0000"/>
                </a:solidFill>
              </a:rPr>
              <a:t>, now what?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19957" y="580222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[trans]</a:t>
            </a:r>
            <a:endParaRPr lang="en-US" altLang="en-US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60182" y="6269254"/>
            <a:ext cx="9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</a:t>
            </a:r>
            <a:r>
              <a:rPr lang="en-US" altLang="en-US" dirty="0" err="1" smtClean="0"/>
              <a:t>cis</a:t>
            </a:r>
            <a:r>
              <a:rPr lang="en-US" altLang="en-US" dirty="0" smtClean="0"/>
              <a:t>]</a:t>
            </a:r>
            <a:endParaRPr lang="en-US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82030" y="6016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431427" y="6029053"/>
            <a:ext cx="546299" cy="4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K</a:t>
            </a:r>
            <a:endParaRPr lang="en-US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92624" y="6268016"/>
            <a:ext cx="98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69744" y="6024241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</a:rPr>
              <a:t>=  24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492999" y="580948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</a:t>
            </a:r>
            <a:endParaRPr lang="en-US" altLang="en-US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84888" y="6262000"/>
            <a:ext cx="1767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0.850 - x</a:t>
            </a:r>
            <a:endParaRPr lang="en-US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09932" y="60242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76984" y="6275276"/>
            <a:ext cx="140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89866" y="6048966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= 0.816 M</a:t>
            </a:r>
            <a:endParaRPr lang="en-US" alt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193957" y="5698445"/>
            <a:ext cx="1450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0.034 M</a:t>
            </a:r>
            <a:endParaRPr lang="en-US" alt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24858" y="5638776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29889" y="5656291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quilibrium: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170865" y="4755015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= 0.816 M</a:t>
            </a:r>
            <a:endParaRPr lang="en-US" alt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363846" y="5705704"/>
            <a:ext cx="1777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0.816 M</a:t>
            </a:r>
            <a:endParaRPr lang="en-US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14.9</a:t>
            </a:r>
          </a:p>
        </p:txBody>
      </p:sp>
      <p:sp>
        <p:nvSpPr>
          <p:cNvPr id="50180" name="Text Placeholder 2"/>
          <p:cNvSpPr>
            <a:spLocks/>
          </p:cNvSpPr>
          <p:nvPr/>
        </p:nvSpPr>
        <p:spPr bwMode="auto">
          <a:xfrm>
            <a:off x="152400" y="762000"/>
            <a:ext cx="8807450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 </a:t>
            </a:r>
            <a:r>
              <a:rPr lang="en-US" sz="2400" dirty="0"/>
              <a:t>mixture of 0.500 mol H</a:t>
            </a:r>
            <a:r>
              <a:rPr lang="en-US" sz="2400" baseline="-25000" dirty="0"/>
              <a:t>2</a:t>
            </a:r>
            <a:r>
              <a:rPr lang="en-US" sz="2400" dirty="0"/>
              <a:t> and 0.500 mol I</a:t>
            </a:r>
            <a:r>
              <a:rPr lang="en-US" sz="2400" baseline="-25000" dirty="0"/>
              <a:t>2</a:t>
            </a:r>
            <a:r>
              <a:rPr lang="en-US" sz="2400" dirty="0"/>
              <a:t> was placed in a 1.00-L stainless-steel flask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this temperature. Calculate the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939" y="1671638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705405" y="2587180"/>
            <a:ext cx="5725883" cy="386442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Construct an ICE Table.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Insert known information into ICE Table (in M or pressure).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Determine the change 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(x) that will occur as the reaction progresses.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Complete the table.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5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Set up K equation, calculate x.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Step 6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Calculate equilibrium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50654" y="2910494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 I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2HI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sp>
        <p:nvSpPr>
          <p:cNvPr id="5017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14.9</a:t>
            </a:r>
          </a:p>
        </p:txBody>
      </p:sp>
      <p:sp>
        <p:nvSpPr>
          <p:cNvPr id="50180" name="Text Placeholder 2"/>
          <p:cNvSpPr>
            <a:spLocks/>
          </p:cNvSpPr>
          <p:nvPr/>
        </p:nvSpPr>
        <p:spPr bwMode="auto">
          <a:xfrm>
            <a:off x="152400" y="762000"/>
            <a:ext cx="8807450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 </a:t>
            </a:r>
            <a:r>
              <a:rPr lang="en-US" sz="2400" dirty="0"/>
              <a:t>mixture of 0.500 mol H</a:t>
            </a:r>
            <a:r>
              <a:rPr lang="en-US" sz="2400" baseline="-25000" dirty="0"/>
              <a:t>2</a:t>
            </a:r>
            <a:r>
              <a:rPr lang="en-US" sz="2400" dirty="0"/>
              <a:t> and 0.500 mol I</a:t>
            </a:r>
            <a:r>
              <a:rPr lang="en-US" sz="2400" baseline="-25000" dirty="0"/>
              <a:t>2</a:t>
            </a:r>
            <a:r>
              <a:rPr lang="en-US" sz="2400" dirty="0"/>
              <a:t> was placed in a 1.00-L stainless-steel flask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this temperature. Calculate the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939" y="1671638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6691" y="2592404"/>
            <a:ext cx="7750630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8293" y="3454416"/>
            <a:ext cx="73297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509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2898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8982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7608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1727" y="3953825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11728" y="3961082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0354" y="396834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6241" y="43457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6242" y="43529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4868" y="43602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1372481" y="5367179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[HI]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1207912" y="5834211"/>
            <a:ext cx="9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]</a:t>
            </a:r>
            <a:endParaRPr lang="en-US" alt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47470" y="5581941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96867" y="5594010"/>
            <a:ext cx="546299" cy="4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K</a:t>
            </a:r>
            <a:endParaRPr lang="en-US" alt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458064" y="5832973"/>
            <a:ext cx="11545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795732" y="5826957"/>
            <a:ext cx="9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[I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]</a:t>
            </a:r>
            <a:endParaRPr lang="en-US" altLang="en-US" dirty="0"/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4209999" y="5370464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(2x)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784178" y="5837496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(0.5-x)</a:t>
            </a:r>
            <a:endParaRPr lang="en-US" altLang="en-US" dirty="0"/>
          </a:p>
        </p:txBody>
      </p:sp>
      <p:sp>
        <p:nvSpPr>
          <p:cNvPr id="41" name="Rectangle 40"/>
          <p:cNvSpPr/>
          <p:nvPr/>
        </p:nvSpPr>
        <p:spPr>
          <a:xfrm>
            <a:off x="3594708" y="55852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005302" y="5836258"/>
            <a:ext cx="1785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629510" y="5584896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  54.3</a:t>
            </a:r>
            <a:endParaRPr lang="en-US" sz="2400" b="1" dirty="0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4691330" y="5830242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(0.5-x)</a:t>
            </a:r>
            <a:endParaRPr lang="en-US" altLang="en-US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6481484" y="5371856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(2x)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6549139" y="5838888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(0.5-x)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50" name="Rectangle 49"/>
          <p:cNvSpPr/>
          <p:nvPr/>
        </p:nvSpPr>
        <p:spPr>
          <a:xfrm>
            <a:off x="5866193" y="558661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6276787" y="5837650"/>
            <a:ext cx="1785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9" grpId="0"/>
      <p:bldP spid="40" grpId="0"/>
      <p:bldP spid="41" grpId="0"/>
      <p:bldP spid="44" grpId="0"/>
      <p:bldP spid="45" grpId="0"/>
      <p:bldP spid="48" grpId="0"/>
      <p:bldP spid="49" grpId="0"/>
      <p:bldP spid="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50654" y="2910494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 I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2HI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sp>
        <p:nvSpPr>
          <p:cNvPr id="5017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14.9</a:t>
            </a:r>
          </a:p>
        </p:txBody>
      </p:sp>
      <p:sp>
        <p:nvSpPr>
          <p:cNvPr id="50180" name="Text Placeholder 2"/>
          <p:cNvSpPr>
            <a:spLocks/>
          </p:cNvSpPr>
          <p:nvPr/>
        </p:nvSpPr>
        <p:spPr bwMode="auto">
          <a:xfrm>
            <a:off x="152400" y="762000"/>
            <a:ext cx="8807450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 </a:t>
            </a:r>
            <a:r>
              <a:rPr lang="en-US" sz="2400" dirty="0"/>
              <a:t>mixture of 0.500 mol H</a:t>
            </a:r>
            <a:r>
              <a:rPr lang="en-US" sz="2400" baseline="-25000" dirty="0"/>
              <a:t>2</a:t>
            </a:r>
            <a:r>
              <a:rPr lang="en-US" sz="2400" dirty="0"/>
              <a:t> and 0.500 mol I</a:t>
            </a:r>
            <a:r>
              <a:rPr lang="en-US" sz="2400" baseline="-25000" dirty="0"/>
              <a:t>2</a:t>
            </a:r>
            <a:r>
              <a:rPr lang="en-US" sz="2400" dirty="0"/>
              <a:t> was placed in a 1.00-L stainless-steel flask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this temperature. Calculate the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939" y="1671638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6691" y="2592404"/>
            <a:ext cx="7750630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8293" y="3454416"/>
            <a:ext cx="73297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509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2898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8982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7608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1727" y="3953825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11728" y="3961082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0354" y="396834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6241" y="43457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6242" y="43529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4868" y="43602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>
            <a:off x="1526446" y="5584896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54.3</a:t>
            </a:r>
            <a:endParaRPr lang="en-US" sz="2400" b="1" dirty="0"/>
          </a:p>
        </p:txBody>
      </p: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2838470" y="5371856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(2x)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2906125" y="5838888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(0.5-x)</a:t>
            </a:r>
            <a:r>
              <a:rPr lang="en-US" altLang="en-US" baseline="30000" dirty="0" smtClean="0"/>
              <a:t>2</a:t>
            </a:r>
            <a:endParaRPr lang="en-US" altLang="en-US" baseline="30000" dirty="0"/>
          </a:p>
        </p:txBody>
      </p:sp>
      <p:sp>
        <p:nvSpPr>
          <p:cNvPr id="50" name="Rectangle 49"/>
          <p:cNvSpPr/>
          <p:nvPr/>
        </p:nvSpPr>
        <p:spPr>
          <a:xfrm>
            <a:off x="2223179" y="558661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2633773" y="5837650"/>
            <a:ext cx="178589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9027" y="5431404"/>
            <a:ext cx="22669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96691" y="2592404"/>
            <a:ext cx="7750630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50654" y="2910494"/>
            <a:ext cx="4783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H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 I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2HI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sp>
        <p:nvSpPr>
          <p:cNvPr id="5017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14.9</a:t>
            </a:r>
          </a:p>
        </p:txBody>
      </p:sp>
      <p:sp>
        <p:nvSpPr>
          <p:cNvPr id="50180" name="Text Placeholder 2"/>
          <p:cNvSpPr>
            <a:spLocks/>
          </p:cNvSpPr>
          <p:nvPr/>
        </p:nvSpPr>
        <p:spPr bwMode="auto">
          <a:xfrm>
            <a:off x="152400" y="762000"/>
            <a:ext cx="8807450" cy="2198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 </a:t>
            </a:r>
            <a:r>
              <a:rPr lang="en-US" sz="2400" dirty="0"/>
              <a:t>mixture of 0.500 mol H</a:t>
            </a:r>
            <a:r>
              <a:rPr lang="en-US" sz="2400" baseline="-25000" dirty="0"/>
              <a:t>2</a:t>
            </a:r>
            <a:r>
              <a:rPr lang="en-US" sz="2400" dirty="0"/>
              <a:t> and 0.500 mol I</a:t>
            </a:r>
            <a:r>
              <a:rPr lang="en-US" sz="2400" baseline="-25000" dirty="0"/>
              <a:t>2</a:t>
            </a:r>
            <a:r>
              <a:rPr lang="en-US" sz="2400" dirty="0"/>
              <a:t> was placed in a 1.00-L stainless-steel flask at 430</a:t>
            </a:r>
            <a:r>
              <a:rPr lang="en-US" sz="2400" dirty="0">
                <a:cs typeface="Arial" charset="0"/>
              </a:rPr>
              <a:t>°</a:t>
            </a:r>
            <a:r>
              <a:rPr lang="en-US" sz="2400" dirty="0"/>
              <a:t>C. The equilibrium constant </a:t>
            </a:r>
            <a:r>
              <a:rPr lang="en-US" sz="2400" i="1" dirty="0" err="1"/>
              <a:t>K</a:t>
            </a:r>
            <a:r>
              <a:rPr lang="en-US" sz="2400" baseline="-25000" dirty="0" err="1"/>
              <a:t>c</a:t>
            </a:r>
            <a:r>
              <a:rPr lang="en-US" sz="2400" dirty="0"/>
              <a:t> for the reaction H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+ I</a:t>
            </a:r>
            <a:r>
              <a:rPr lang="en-US" sz="2400" baseline="-25000" dirty="0"/>
              <a:t>2(</a:t>
            </a:r>
            <a:r>
              <a:rPr lang="en-US" sz="2400" i="1" baseline="-25000" dirty="0"/>
              <a:t>g</a:t>
            </a:r>
            <a:r>
              <a:rPr lang="en-US" sz="2400" baseline="-25000" dirty="0"/>
              <a:t>)        </a:t>
            </a:r>
            <a:r>
              <a:rPr lang="en-US" sz="2400" baseline="-25000" dirty="0" smtClean="0"/>
              <a:t>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/>
              <a:t>) </a:t>
            </a:r>
            <a:r>
              <a:rPr lang="en-US" sz="2400" dirty="0"/>
              <a:t>is 54.3 at this temperature. Calculate the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939" y="1671638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798293" y="3454416"/>
            <a:ext cx="73297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1509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82898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18982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927608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821727" y="3953825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11728" y="3961082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20354" y="396834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36241" y="43457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026242" y="43529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4868" y="43602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0.5 - x</a:t>
            </a:r>
            <a:endParaRPr lang="en-US" sz="2400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6938757" y="5844756"/>
            <a:ext cx="2132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= 0.393 M</a:t>
            </a:r>
            <a:endParaRPr lang="en-US" altLang="en-US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696067" y="4858021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quilibrium: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791039" y="4855020"/>
            <a:ext cx="732971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596763" y="4846439"/>
            <a:ext cx="167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0.786 M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975446" y="4853696"/>
            <a:ext cx="1378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0.107 M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826016" y="4860954"/>
            <a:ext cx="145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0.107 M</a:t>
            </a:r>
            <a:endParaRPr lang="en-US" sz="2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2743200"/>
            <a:ext cx="57404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Equilibrium Constant</a:t>
            </a:r>
            <a:endParaRPr lang="en-US" sz="4000" u="sng" dirty="0"/>
          </a:p>
        </p:txBody>
      </p:sp>
      <p:sp>
        <p:nvSpPr>
          <p:cNvPr id="162823" name="Rectangle 1031"/>
          <p:cNvSpPr>
            <a:spLocks noGrp="1" noChangeArrowheads="1"/>
          </p:cNvSpPr>
          <p:nvPr>
            <p:ph sz="half" idx="1"/>
          </p:nvPr>
        </p:nvSpPr>
        <p:spPr>
          <a:xfrm>
            <a:off x="762000" y="1083650"/>
            <a:ext cx="8077200" cy="3120854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en-US" sz="2400" dirty="0"/>
              <a:t>For </a:t>
            </a:r>
            <a:r>
              <a:rPr lang="en-US" altLang="en-US" sz="2400" dirty="0" smtClean="0"/>
              <a:t>a general reversible </a:t>
            </a:r>
            <a:r>
              <a:rPr lang="en-US" altLang="en-US" sz="2400" dirty="0"/>
              <a:t>reaction such as</a:t>
            </a:r>
            <a:r>
              <a:rPr lang="en-US" altLang="en-US" sz="2400" dirty="0" smtClean="0"/>
              <a:t>: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pPr>
              <a:buNone/>
            </a:pPr>
            <a:endParaRPr lang="en-US" altLang="en-US" sz="2400" dirty="0" smtClean="0"/>
          </a:p>
          <a:p>
            <a:endParaRPr lang="en-US" alt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E09D5-A9EC-4FEF-B7D7-761C1BCAFB45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2" name="Group 22"/>
          <p:cNvGrpSpPr/>
          <p:nvPr/>
        </p:nvGrpSpPr>
        <p:grpSpPr>
          <a:xfrm>
            <a:off x="2718483" y="167951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21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923650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95900" y="2268853"/>
            <a:ext cx="8551221" cy="3874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Equilibrium constants can be expressed using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uses the concentration of reactants and products.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uses the </a:t>
            </a:r>
            <a:r>
              <a:rPr lang="en-US" sz="2400" dirty="0" smtClean="0"/>
              <a:t>pressure of the gaseous reactants and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products.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"/>
          <p:cNvGrpSpPr/>
          <p:nvPr/>
        </p:nvGrpSpPr>
        <p:grpSpPr>
          <a:xfrm>
            <a:off x="3295333" y="3193608"/>
            <a:ext cx="1719730" cy="841665"/>
            <a:chOff x="3733861" y="3595608"/>
            <a:chExt cx="1719730" cy="8416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733861" y="3818183"/>
              <a:ext cx="7155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/>
                <a:t>K</a:t>
              </a:r>
              <a:r>
                <a:rPr lang="en-US" sz="2400" i="1" baseline="-25000" dirty="0" err="1"/>
                <a:t>c</a:t>
              </a:r>
              <a:r>
                <a:rPr lang="en-US" sz="2400" dirty="0"/>
                <a:t> = </a:t>
              </a:r>
              <a:endParaRPr lang="en-US" sz="2400" i="1" dirty="0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623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[C]</a:t>
              </a:r>
              <a:r>
                <a:rPr lang="en-US" sz="2400" baseline="30000" dirty="0" smtClean="0"/>
                <a:t>c</a:t>
              </a:r>
              <a:endParaRPr lang="en-US" sz="2400" dirty="0"/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67037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[D]</a:t>
              </a:r>
              <a:r>
                <a:rPr lang="en-US" sz="2400" baseline="30000" dirty="0" smtClean="0"/>
                <a:t>d</a:t>
              </a:r>
              <a:endParaRPr lang="en-US" sz="2400" dirty="0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64953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[A]</a:t>
              </a:r>
              <a:r>
                <a:rPr lang="en-US" sz="2400" baseline="30000" dirty="0" smtClean="0"/>
                <a:t>a</a:t>
              </a:r>
              <a:endParaRPr lang="en-US" sz="2400" dirty="0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6479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/>
                <a:t>[B]</a:t>
              </a:r>
              <a:r>
                <a:rPr lang="en-US" sz="2400" baseline="30000" dirty="0" smtClean="0"/>
                <a:t>b</a:t>
              </a:r>
              <a:endParaRPr lang="en-US" sz="2400" dirty="0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3244875" y="4889806"/>
            <a:ext cx="1682581" cy="841665"/>
            <a:chOff x="3685385" y="3595608"/>
            <a:chExt cx="1682581" cy="841665"/>
          </a:xfrm>
        </p:grpSpPr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3685385" y="3818183"/>
              <a:ext cx="76399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err="1" smtClean="0"/>
                <a:t>K</a:t>
              </a:r>
              <a:r>
                <a:rPr lang="en-US" sz="2400" i="1" baseline="-25000" dirty="0" err="1" smtClean="0"/>
                <a:t>p</a:t>
              </a:r>
              <a:r>
                <a:rPr lang="en-US" sz="2400" i="1" baseline="-25000" dirty="0" smtClean="0"/>
                <a:t>  </a:t>
              </a:r>
              <a:r>
                <a:rPr lang="en-US" sz="2400" dirty="0" smtClean="0"/>
                <a:t>= </a:t>
              </a:r>
              <a:endParaRPr lang="en-US" sz="2400" i="1" dirty="0"/>
            </a:p>
          </p:txBody>
        </p:sp>
        <p:sp>
          <p:nvSpPr>
            <p:cNvPr id="29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389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C</a:t>
              </a:r>
              <a:r>
                <a:rPr lang="en-US" sz="2400" baseline="30000" dirty="0" err="1" smtClean="0"/>
                <a:t>c</a:t>
              </a:r>
              <a:endParaRPr lang="en-US" sz="2400" dirty="0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>
              <a:off x="4395591" y="4013508"/>
              <a:ext cx="88892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D</a:t>
              </a:r>
              <a:r>
                <a:rPr lang="en-US" sz="2400" baseline="30000" dirty="0" err="1" smtClean="0"/>
                <a:t>d</a:t>
              </a:r>
              <a:endParaRPr lang="en-US" sz="2400" dirty="0"/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370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A</a:t>
              </a:r>
              <a:r>
                <a:rPr lang="en-US" sz="2400" baseline="30000" dirty="0" err="1" smtClean="0"/>
                <a:t>a</a:t>
              </a:r>
              <a:endParaRPr lang="en-US" sz="2400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62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dirty="0" err="1" smtClean="0"/>
                <a:t>P</a:t>
              </a:r>
              <a:r>
                <a:rPr lang="en-US" sz="2400" baseline="-25000" dirty="0" err="1" smtClean="0"/>
                <a:t>B</a:t>
              </a:r>
              <a:r>
                <a:rPr lang="en-US" sz="2400" baseline="30000" dirty="0" err="1" smtClean="0"/>
                <a:t>b</a:t>
              </a:r>
              <a:endParaRPr lang="en-US" sz="2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598328" y="6039158"/>
            <a:ext cx="3933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 have </a:t>
            </a:r>
            <a:r>
              <a:rPr lang="en-US" sz="3600" i="1" dirty="0" smtClean="0">
                <a:solidFill>
                  <a:srgbClr val="FF0000"/>
                </a:solidFill>
              </a:rPr>
              <a:t>K</a:t>
            </a:r>
            <a:r>
              <a:rPr lang="en-US" sz="3600" dirty="0" smtClean="0">
                <a:solidFill>
                  <a:srgbClr val="FF0000"/>
                </a:solidFill>
              </a:rPr>
              <a:t>, now what?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018866" y="5658297"/>
            <a:ext cx="1548725" cy="947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3" name="Group 22"/>
          <p:cNvGrpSpPr/>
          <p:nvPr/>
        </p:nvGrpSpPr>
        <p:grpSpPr>
          <a:xfrm>
            <a:off x="3379289" y="1838554"/>
            <a:ext cx="1997663" cy="584775"/>
            <a:chOff x="2718483" y="1679518"/>
            <a:chExt cx="1997663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19976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 </a:t>
              </a:r>
              <a:r>
                <a:rPr lang="en-US" sz="3200" dirty="0" smtClean="0"/>
                <a:t>        </a:t>
              </a:r>
              <a:r>
                <a:rPr lang="en-US" sz="3200" i="1" dirty="0" err="1" smtClean="0"/>
                <a:t>b</a:t>
              </a:r>
              <a:r>
                <a:rPr lang="en-US" sz="3200" dirty="0" err="1" smtClean="0"/>
                <a:t>B</a:t>
              </a:r>
              <a:endParaRPr lang="en-US" sz="3200" i="1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762383"/>
                </p:ext>
              </p:extLst>
            </p:nvPr>
          </p:nvGraphicFramePr>
          <p:xfrm>
            <a:off x="3407297" y="1880680"/>
            <a:ext cx="620034" cy="182450"/>
          </p:xfrm>
          <a:graphic>
            <a:graphicData uri="http://schemas.openxmlformats.org/presentationml/2006/ole">
              <p:oleObj spid="_x0000_s922626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41214" y="968104"/>
            <a:ext cx="845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Reaction Quotient</a:t>
            </a:r>
            <a:r>
              <a:rPr lang="en-US" sz="2400" dirty="0" smtClean="0"/>
              <a:t>- is </a:t>
            </a:r>
            <a:r>
              <a:rPr lang="en-US" sz="2400" dirty="0"/>
              <a:t>a function of the </a:t>
            </a:r>
            <a:r>
              <a:rPr lang="en-US" sz="2400" dirty="0" smtClean="0"/>
              <a:t>concentrations or pressures </a:t>
            </a:r>
            <a:r>
              <a:rPr lang="en-US" sz="2400" dirty="0"/>
              <a:t>of the chemical species involved in a chemical reaction.</a:t>
            </a:r>
          </a:p>
        </p:txBody>
      </p:sp>
      <p:grpSp>
        <p:nvGrpSpPr>
          <p:cNvPr id="4" name="Group 10"/>
          <p:cNvGrpSpPr/>
          <p:nvPr/>
        </p:nvGrpSpPr>
        <p:grpSpPr>
          <a:xfrm>
            <a:off x="2617699" y="2603618"/>
            <a:ext cx="3850291" cy="3021341"/>
            <a:chOff x="533401" y="3312385"/>
            <a:chExt cx="3850291" cy="3021341"/>
          </a:xfrm>
        </p:grpSpPr>
        <p:pic>
          <p:nvPicPr>
            <p:cNvPr id="12" name="Picture 11" descr="eqiulibrium concentration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544" y="3312385"/>
              <a:ext cx="3462276" cy="23857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82799" y="4377836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6806" y="4799742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4828" y="3777859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</a:rPr>
                <a:t>B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0370" y="5964394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7076922" y="5639247"/>
            <a:ext cx="1338068" cy="928697"/>
            <a:chOff x="3322428" y="5694116"/>
            <a:chExt cx="1338068" cy="928697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K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016698" y="5349701"/>
            <a:ext cx="898452" cy="49864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42288" y="5144244"/>
            <a:ext cx="196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At equilibrium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5815027" y="4749020"/>
            <a:ext cx="376826" cy="824535"/>
          </a:xfrm>
          <a:prstGeom prst="rightBrace">
            <a:avLst>
              <a:gd name="adj1" fmla="val 15916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36303" y="5618075"/>
            <a:ext cx="1548725" cy="9477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9"/>
          <p:cNvGrpSpPr/>
          <p:nvPr/>
        </p:nvGrpSpPr>
        <p:grpSpPr>
          <a:xfrm>
            <a:off x="894359" y="5599025"/>
            <a:ext cx="1338068" cy="928697"/>
            <a:chOff x="3322428" y="5694116"/>
            <a:chExt cx="1338068" cy="928697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Q</a:t>
              </a:r>
              <a:endParaRPr lang="en-US" alt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2385028" y="5465071"/>
            <a:ext cx="1268626" cy="2493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83467" y="5128393"/>
            <a:ext cx="161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At any time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4483525" y="3512276"/>
            <a:ext cx="479146" cy="3434037"/>
          </a:xfrm>
          <a:prstGeom prst="rightBrace">
            <a:avLst>
              <a:gd name="adj1" fmla="val 15916"/>
              <a:gd name="adj2" fmla="val 8106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11" y="2790038"/>
            <a:ext cx="8519875" cy="33239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lvl="1">
              <a:buClr>
                <a:srgbClr val="0000FF"/>
              </a:buClr>
              <a:buSzPct val="85000"/>
              <a:defRPr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=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system is at equilibrium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400" dirty="0" smtClean="0">
                <a:solidFill>
                  <a:prstClr val="black"/>
                </a:solidFill>
              </a:rPr>
              <a:t>	      concentration of reactants and products stays the same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&lt;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right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generate more products, consume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&gt;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left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consume more products, generate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2" name="Group 7"/>
          <p:cNvGrpSpPr/>
          <p:nvPr/>
        </p:nvGrpSpPr>
        <p:grpSpPr>
          <a:xfrm>
            <a:off x="2732996" y="108232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921602" name="CS ChemDraw Drawing" r:id="rId4" imgW="1014619" imgH="243270" progId="ChemDraw.Document.6.0">
                <p:embed/>
              </p:oleObj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4885755" y="1737555"/>
            <a:ext cx="1914004" cy="1005648"/>
            <a:chOff x="3887242" y="3595608"/>
            <a:chExt cx="1507627" cy="792131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2419350" y="1745946"/>
            <a:ext cx="1966904" cy="1005648"/>
            <a:chOff x="3845574" y="3595608"/>
            <a:chExt cx="1549295" cy="792131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1598" y="5830277"/>
            <a:ext cx="896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Can predict, if a reaction is not at equilibrium, which way will it shift?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59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 have </a:t>
            </a:r>
            <a:r>
              <a:rPr lang="en-US" sz="4000" i="1" u="sng" dirty="0" smtClean="0"/>
              <a:t>K</a:t>
            </a:r>
            <a:r>
              <a:rPr lang="en-US" sz="4000" u="sng" dirty="0" smtClean="0"/>
              <a:t>, now what?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215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/>
              <a:t>We can:</a:t>
            </a:r>
          </a:p>
          <a:p>
            <a:pPr lvl="1">
              <a:spcBef>
                <a:spcPts val="1800"/>
              </a:spcBef>
            </a:pPr>
            <a:r>
              <a:rPr lang="en-US" dirty="0"/>
              <a:t>Predict the direction in which a reaction mixture will proceed to reach </a:t>
            </a:r>
            <a:r>
              <a:rPr lang="en-US" dirty="0" smtClean="0"/>
              <a:t>equilibrium.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Calculate the concentration of reactants and products once equilibrium has been </a:t>
            </a:r>
            <a:r>
              <a:rPr lang="en-US" dirty="0" smtClean="0"/>
              <a:t>reached.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Predict if and which direction the equilibrium will shift upon perturbation.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pic>
        <p:nvPicPr>
          <p:cNvPr id="4" name="Picture 2" descr="cha02680_1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40" y="2872113"/>
            <a:ext cx="2414361" cy="34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257" y="2833918"/>
            <a:ext cx="5725883" cy="38644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1</a:t>
            </a:r>
            <a:r>
              <a:rPr lang="en-US" sz="2400" dirty="0" smtClean="0"/>
              <a:t>: Construct an ICE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2</a:t>
            </a:r>
            <a:r>
              <a:rPr lang="en-US" sz="2400" dirty="0" smtClean="0"/>
              <a:t>: Insert known information into ICE Table (in M or pressure).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3</a:t>
            </a:r>
            <a:r>
              <a:rPr lang="en-US" sz="2400" dirty="0" smtClean="0"/>
              <a:t>: Determine the change in </a:t>
            </a:r>
            <a:r>
              <a:rPr lang="en-US" sz="2400" dirty="0" err="1" smtClean="0"/>
              <a:t>conc</a:t>
            </a:r>
            <a:r>
              <a:rPr lang="en-US" sz="2400" dirty="0" smtClean="0"/>
              <a:t> (x) that will occur as the reaction progresses.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4</a:t>
            </a:r>
            <a:r>
              <a:rPr lang="en-US" sz="2400" dirty="0" smtClean="0"/>
              <a:t>: Complete the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6</a:t>
            </a:r>
            <a:r>
              <a:rPr lang="en-US" sz="2400" dirty="0" smtClean="0"/>
              <a:t>: Calculate equilibrium </a:t>
            </a:r>
            <a:r>
              <a:rPr lang="en-US" sz="2400" dirty="0" err="1" smtClean="0"/>
              <a:t>concs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32740" y="2848430"/>
            <a:ext cx="4071257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1</a:t>
            </a:r>
            <a:r>
              <a:rPr lang="en-US" sz="2400" dirty="0" smtClean="0"/>
              <a:t>: Construct an ICE Table.</a:t>
            </a:r>
            <a:endParaRPr lang="en-US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28840" y="2877458"/>
            <a:ext cx="8481332" cy="576939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2</a:t>
            </a:r>
            <a:r>
              <a:rPr lang="en-US" sz="2400" dirty="0" smtClean="0"/>
              <a:t>: Insert known information into ICE Table (in M or pressure).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6226626" y="2090057"/>
            <a:ext cx="1509488" cy="420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0.850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0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06286" y="2438400"/>
            <a:ext cx="172720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43410" y="2804888"/>
            <a:ext cx="7213609" cy="57693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3</a:t>
            </a:r>
            <a:r>
              <a:rPr lang="en-US" sz="2400" dirty="0" smtClean="0"/>
              <a:t>: Determine the change in </a:t>
            </a:r>
            <a:r>
              <a:rPr lang="en-US" sz="2400" dirty="0" err="1" smtClean="0"/>
              <a:t>conc</a:t>
            </a:r>
            <a:r>
              <a:rPr lang="en-US" sz="2400" dirty="0" smtClean="0"/>
              <a:t> (x) that will occur.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grpSp>
        <p:nvGrpSpPr>
          <p:cNvPr id="4" name="Group 16"/>
          <p:cNvGrpSpPr/>
          <p:nvPr/>
        </p:nvGrpSpPr>
        <p:grpSpPr>
          <a:xfrm>
            <a:off x="3390817" y="5773194"/>
            <a:ext cx="2023010" cy="928697"/>
            <a:chOff x="3322428" y="5694116"/>
            <a:chExt cx="2023010" cy="928697"/>
          </a:xfrm>
        </p:grpSpPr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1334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[trans]</a:t>
              </a:r>
              <a:endParaRPr lang="en-US" altLang="en-US" dirty="0"/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151183" y="6161148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</a:t>
              </a:r>
              <a:r>
                <a:rPr lang="en-US" altLang="en-US" dirty="0" err="1" smtClean="0"/>
                <a:t>cis</a:t>
              </a:r>
              <a:r>
                <a:rPr lang="en-US" altLang="en-US" dirty="0" smtClean="0"/>
                <a:t>]</a:t>
              </a:r>
              <a:endParaRPr lang="en-US" alt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Q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98764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29134" y="5995213"/>
            <a:ext cx="631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</a:rPr>
              <a:t>=  0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-x</a:t>
            </a:r>
            <a:endParaRPr lang="en-US" sz="2400" dirty="0">
              <a:solidFill>
                <a:srgbClr val="7030A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+x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699605" y="2804888"/>
            <a:ext cx="3744704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4</a:t>
            </a:r>
            <a:r>
              <a:rPr lang="en-US" sz="2400" dirty="0" smtClean="0"/>
              <a:t>: Complete the table. 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381829" y="1625600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119957" y="580222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[trans]</a:t>
            </a:r>
            <a:endParaRPr lang="en-US" altLang="en-US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260182" y="6269254"/>
            <a:ext cx="976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[</a:t>
            </a:r>
            <a:r>
              <a:rPr lang="en-US" altLang="en-US" dirty="0" err="1" smtClean="0"/>
              <a:t>cis</a:t>
            </a:r>
            <a:r>
              <a:rPr lang="en-US" altLang="en-US" dirty="0" smtClean="0"/>
              <a:t>]</a:t>
            </a:r>
            <a:endParaRPr lang="en-US" altLang="en-US" dirty="0"/>
          </a:p>
        </p:txBody>
      </p:sp>
      <p:sp>
        <p:nvSpPr>
          <p:cNvPr id="22" name="Rectangle 21"/>
          <p:cNvSpPr/>
          <p:nvPr/>
        </p:nvSpPr>
        <p:spPr>
          <a:xfrm>
            <a:off x="1882030" y="601698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431427" y="6029053"/>
            <a:ext cx="546299" cy="47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K</a:t>
            </a:r>
            <a:endParaRPr lang="en-US" alt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92624" y="6268016"/>
            <a:ext cx="9876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369744" y="6024241"/>
            <a:ext cx="787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7030A0"/>
                </a:solidFill>
              </a:rPr>
              <a:t>=  24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492999" y="5809482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</a:t>
            </a:r>
            <a:endParaRPr lang="en-US" altLang="en-US" dirty="0"/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284888" y="6262000"/>
            <a:ext cx="17675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0.850 - x</a:t>
            </a:r>
            <a:endParaRPr lang="en-US" alt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09932" y="6024244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476984" y="6275276"/>
            <a:ext cx="1401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6389866" y="6048966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= 0.816 M</a:t>
            </a:r>
            <a:endParaRPr lang="en-US" alt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30" grpId="0"/>
      <p:bldP spid="31" grpId="0"/>
      <p:bldP spid="32" grpId="0"/>
      <p:bldP spid="33" grpId="0"/>
      <p:bldP spid="3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002932" y="2804888"/>
            <a:ext cx="5109081" cy="576939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30513" y="3405188"/>
            <a:ext cx="706845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3219" y="3817647"/>
            <a:ext cx="4336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400" i="1" dirty="0" err="1" smtClean="0"/>
              <a:t>cis</a:t>
            </a:r>
            <a:r>
              <a:rPr lang="en-US" sz="2400" dirty="0" err="1" smtClean="0"/>
              <a:t>-stilbene</a:t>
            </a:r>
            <a:r>
              <a:rPr lang="en-US" sz="2400" dirty="0" smtClean="0"/>
              <a:t>              </a:t>
            </a:r>
            <a:r>
              <a:rPr lang="en-US" sz="2400" i="1" dirty="0" smtClean="0"/>
              <a:t>trans</a:t>
            </a:r>
            <a:r>
              <a:rPr lang="en-US" sz="2400" dirty="0" smtClean="0"/>
              <a:t>-</a:t>
            </a:r>
            <a:r>
              <a:rPr lang="en-US" sz="2400" dirty="0" err="1" smtClean="0"/>
              <a:t>stilbene</a:t>
            </a:r>
            <a:endParaRPr lang="en-US" sz="2400" baseline="-250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132115" y="4267200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7159" y="3972152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94746" y="432279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0.850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667831" y="4309417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43947" y="4772474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-x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5631549" y="477973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3127836" y="5176383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(0.850 - x)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28351" y="5177329"/>
            <a:ext cx="1618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193957" y="5698445"/>
            <a:ext cx="1450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0.034 M</a:t>
            </a:r>
            <a:endParaRPr lang="en-US" alt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124858" y="5638776"/>
            <a:ext cx="63427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029889" y="5656291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quilibrium: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7170865" y="4755015"/>
            <a:ext cx="2161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x = 0.816 M</a:t>
            </a:r>
            <a:endParaRPr lang="en-US" alt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5363846" y="5705704"/>
            <a:ext cx="1777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0.816 M</a:t>
            </a:r>
            <a:endParaRPr lang="en-US" alt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The equilibrium constant 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for the reaction H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+ I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       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is 54.3 at 430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US" sz="2400" dirty="0" smtClean="0"/>
              <a:t>C. Suppose </a:t>
            </a:r>
            <a:r>
              <a:rPr lang="en-US" sz="2400" dirty="0"/>
              <a:t>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55300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Complex Example</a:t>
            </a:r>
            <a:endParaRPr lang="en-US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/>
          <p:nvPr/>
        </p:nvGrpSpPr>
        <p:grpSpPr>
          <a:xfrm>
            <a:off x="3035266" y="3668983"/>
            <a:ext cx="3057282" cy="928697"/>
            <a:chOff x="2977210" y="2435293"/>
            <a:chExt cx="3057282" cy="928697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3752824" y="2435293"/>
              <a:ext cx="13344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[HI]</a:t>
              </a:r>
              <a:r>
                <a:rPr lang="en-US" altLang="en-US" baseline="30000" dirty="0" smtClean="0"/>
                <a:t>2</a:t>
              </a:r>
              <a:endParaRPr lang="en-US" altLang="en-US" baseline="30000" dirty="0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3588255" y="2902325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[H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]</a:t>
              </a:r>
              <a:endParaRPr lang="en-US" alt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7813" y="265005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2977210" y="2662124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K</a:t>
              </a:r>
              <a:endParaRPr lang="en-US" alt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838407" y="2901087"/>
              <a:ext cx="1154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176075" y="2895071"/>
              <a:ext cx="97653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[I</a:t>
              </a:r>
              <a:r>
                <a:rPr lang="en-US" altLang="en-US" baseline="-25000" dirty="0" smtClean="0"/>
                <a:t>2</a:t>
              </a:r>
              <a:r>
                <a:rPr lang="en-US" altLang="en-US" dirty="0" smtClean="0"/>
                <a:t>]</a:t>
              </a:r>
              <a:endParaRPr lang="en-US" alt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009853" y="2653010"/>
              <a:ext cx="10246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  54.3</a:t>
              </a:r>
              <a:endParaRPr lang="en-US" sz="2400" b="1" dirty="0"/>
            </a:p>
          </p:txBody>
        </p:sp>
      </p:grp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4369" y="4992897"/>
            <a:ext cx="55911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0"/>
          <p:cNvGrpSpPr/>
          <p:nvPr/>
        </p:nvGrpSpPr>
        <p:grpSpPr>
          <a:xfrm>
            <a:off x="2929563" y="2518611"/>
            <a:ext cx="3284874" cy="523220"/>
            <a:chOff x="2191111" y="5000551"/>
            <a:chExt cx="3284874" cy="523220"/>
          </a:xfrm>
        </p:grpSpPr>
        <p:sp>
          <p:nvSpPr>
            <p:cNvPr id="19" name="Rectangle 18"/>
            <p:cNvSpPr/>
            <p:nvPr/>
          </p:nvSpPr>
          <p:spPr>
            <a:xfrm>
              <a:off x="2191111" y="5000551"/>
              <a:ext cx="328487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smtClean="0">
                  <a:solidFill>
                    <a:prstClr val="black"/>
                  </a:solidFill>
                </a:rPr>
                <a:t>H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2(</a:t>
              </a:r>
              <a:r>
                <a:rPr lang="en-US" sz="2800" i="1" baseline="-25000" dirty="0" smtClean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)</a:t>
              </a:r>
              <a:r>
                <a:rPr lang="en-US" sz="2800" dirty="0" smtClean="0">
                  <a:solidFill>
                    <a:prstClr val="black"/>
                  </a:solidFill>
                </a:rPr>
                <a:t> 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 </a:t>
              </a:r>
              <a:r>
                <a:rPr lang="en-US" sz="2800" dirty="0" smtClean="0">
                  <a:solidFill>
                    <a:prstClr val="black"/>
                  </a:solidFill>
                </a:rPr>
                <a:t>+  I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2(</a:t>
              </a:r>
              <a:r>
                <a:rPr lang="en-US" sz="2800" i="1" baseline="-25000" dirty="0" smtClean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) </a:t>
              </a:r>
              <a:r>
                <a:rPr lang="en-US" sz="2800" dirty="0" smtClean="0">
                  <a:solidFill>
                    <a:prstClr val="black"/>
                  </a:solidFill>
                </a:rPr>
                <a:t>        2HI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(</a:t>
              </a:r>
              <a:r>
                <a:rPr lang="en-US" sz="2800" i="1" baseline="-25000" dirty="0" smtClean="0">
                  <a:solidFill>
                    <a:prstClr val="black"/>
                  </a:solidFill>
                </a:rPr>
                <a:t>g</a:t>
              </a:r>
              <a:r>
                <a:rPr lang="en-US" sz="2800" baseline="-25000" dirty="0" smtClean="0">
                  <a:solidFill>
                    <a:prstClr val="black"/>
                  </a:solidFill>
                </a:rPr>
                <a:t>) </a:t>
              </a:r>
              <a:endParaRPr lang="en-US" sz="2000" dirty="0"/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88250" y="5176855"/>
              <a:ext cx="574536" cy="193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2" name="Straight Arrow Connector 21"/>
          <p:cNvCxnSpPr/>
          <p:nvPr/>
        </p:nvCxnSpPr>
        <p:spPr>
          <a:xfrm>
            <a:off x="3467139" y="3193147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The equilibrium constant 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for the reaction H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+ I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       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is 54.3 at 430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US" sz="2400" dirty="0" smtClean="0"/>
              <a:t>C. Suppose </a:t>
            </a:r>
            <a:r>
              <a:rPr lang="en-US" sz="2400" dirty="0"/>
              <a:t>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55300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Complex Example</a:t>
            </a:r>
            <a:endParaRPr lang="en-US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H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 I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2HI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0.0224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0.00623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0.00414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0.0224 + 2x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(0.00623 – x)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(0.00414 – x)</a:t>
            </a:r>
            <a:endParaRPr lang="en-US" sz="2400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48" y="5308600"/>
            <a:ext cx="1847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2639" y="5323114"/>
            <a:ext cx="4362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Complex Example</a:t>
            </a:r>
            <a:endParaRPr lang="en-US" sz="2800" dirty="0"/>
          </a:p>
        </p:txBody>
      </p:sp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518" y="1360704"/>
            <a:ext cx="18478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3609" y="1375218"/>
            <a:ext cx="43624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3006894" y="157596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674925" y="2641376"/>
            <a:ext cx="7772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  <a:tabLst>
                <a:tab pos="1774825" algn="l"/>
                <a:tab pos="3776663" algn="l"/>
                <a:tab pos="6454775" algn="l"/>
              </a:tabLst>
            </a:pPr>
            <a:r>
              <a:rPr lang="en-US" sz="2400" dirty="0" smtClean="0"/>
              <a:t>54.3(2.58 x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- 0.0104</a:t>
            </a:r>
            <a:r>
              <a:rPr lang="en-US" sz="2400" i="1" dirty="0" smtClean="0"/>
              <a:t>x </a:t>
            </a:r>
            <a:r>
              <a:rPr lang="en-US" sz="2400" dirty="0" smtClean="0"/>
              <a:t>+ 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= 5.02 x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+ 0.0896</a:t>
            </a:r>
            <a:r>
              <a:rPr lang="en-US" sz="2400" i="1" dirty="0" smtClean="0"/>
              <a:t>x </a:t>
            </a:r>
            <a:r>
              <a:rPr lang="en-US" sz="2400" dirty="0" smtClean="0"/>
              <a:t>+ 4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2541636" y="3215306"/>
            <a:ext cx="406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50.3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- 0.654</a:t>
            </a:r>
            <a:r>
              <a:rPr lang="en-US" sz="2400" i="1" dirty="0" smtClean="0"/>
              <a:t>x </a:t>
            </a:r>
            <a:r>
              <a:rPr lang="en-US" sz="2400" dirty="0" smtClean="0"/>
              <a:t>+ 8.98 x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 = 0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2844792" y="827316"/>
            <a:ext cx="3439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Then math happens!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4167" y="3928614"/>
            <a:ext cx="8752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a quadratic equation of the form </a:t>
            </a:r>
            <a:r>
              <a:rPr lang="en-US" sz="2400" i="1" dirty="0" smtClean="0"/>
              <a:t>ax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bx</a:t>
            </a:r>
            <a:r>
              <a:rPr lang="en-US" sz="2400" i="1" dirty="0" smtClean="0"/>
              <a:t> </a:t>
            </a:r>
            <a:r>
              <a:rPr lang="en-US" sz="2400" dirty="0" smtClean="0"/>
              <a:t>+ </a:t>
            </a:r>
            <a:r>
              <a:rPr lang="en-US" sz="2400" i="1" dirty="0" smtClean="0"/>
              <a:t>c </a:t>
            </a:r>
            <a:r>
              <a:rPr lang="en-US" sz="2400" dirty="0" smtClean="0"/>
              <a:t>= 0. </a:t>
            </a:r>
          </a:p>
          <a:p>
            <a:r>
              <a:rPr lang="en-US" sz="2400" dirty="0" smtClean="0"/>
              <a:t>	(</a:t>
            </a:r>
            <a:r>
              <a:rPr lang="en-US" sz="2400" i="1" dirty="0" smtClean="0"/>
              <a:t>a </a:t>
            </a:r>
            <a:r>
              <a:rPr lang="en-US" sz="2400" dirty="0" smtClean="0"/>
              <a:t>= 50.3, </a:t>
            </a:r>
            <a:r>
              <a:rPr lang="en-US" sz="2400" i="1" dirty="0" smtClean="0"/>
              <a:t>b </a:t>
            </a:r>
            <a:r>
              <a:rPr lang="en-US" sz="2400" dirty="0" smtClean="0"/>
              <a:t>= -0.654, and </a:t>
            </a:r>
            <a:r>
              <a:rPr lang="en-US" sz="2400" i="1" dirty="0" smtClean="0"/>
              <a:t>c </a:t>
            </a:r>
            <a:r>
              <a:rPr lang="en-US" sz="2400" dirty="0" smtClean="0"/>
              <a:t>= 8.98 x 10</a:t>
            </a:r>
            <a:r>
              <a:rPr lang="en-US" sz="2400" baseline="30000" dirty="0" smtClean="0"/>
              <a:t>-4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3283" y="4436607"/>
            <a:ext cx="24669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4197" y="5415951"/>
            <a:ext cx="5315857" cy="11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018866" y="5658297"/>
            <a:ext cx="1548725" cy="9477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5" name="Group 22"/>
          <p:cNvGrpSpPr/>
          <p:nvPr/>
        </p:nvGrpSpPr>
        <p:grpSpPr>
          <a:xfrm>
            <a:off x="3379289" y="1838554"/>
            <a:ext cx="1997663" cy="584775"/>
            <a:chOff x="2718483" y="1679518"/>
            <a:chExt cx="1997663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199766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 </a:t>
              </a:r>
              <a:r>
                <a:rPr lang="en-US" sz="3200" dirty="0" smtClean="0"/>
                <a:t>        </a:t>
              </a:r>
              <a:r>
                <a:rPr lang="en-US" sz="3200" i="1" dirty="0" err="1" smtClean="0"/>
                <a:t>b</a:t>
              </a:r>
              <a:r>
                <a:rPr lang="en-US" sz="3200" dirty="0" err="1" smtClean="0"/>
                <a:t>B</a:t>
              </a:r>
              <a:endParaRPr lang="en-US" sz="3200" i="1" dirty="0"/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762383"/>
                </p:ext>
              </p:extLst>
            </p:nvPr>
          </p:nvGraphicFramePr>
          <p:xfrm>
            <a:off x="3407297" y="1880680"/>
            <a:ext cx="620034" cy="182450"/>
          </p:xfrm>
          <a:graphic>
            <a:graphicData uri="http://schemas.openxmlformats.org/presentationml/2006/ole">
              <p:oleObj spid="_x0000_s385034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9" name="Rectangle 8"/>
          <p:cNvSpPr/>
          <p:nvPr/>
        </p:nvSpPr>
        <p:spPr>
          <a:xfrm>
            <a:off x="341214" y="968104"/>
            <a:ext cx="8459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Reaction Quotient</a:t>
            </a:r>
            <a:r>
              <a:rPr lang="en-US" sz="2400" dirty="0" smtClean="0"/>
              <a:t>- is </a:t>
            </a:r>
            <a:r>
              <a:rPr lang="en-US" sz="2400" dirty="0"/>
              <a:t>a function of the </a:t>
            </a:r>
            <a:r>
              <a:rPr lang="en-US" sz="2400" dirty="0" smtClean="0"/>
              <a:t>concentrations or pressures </a:t>
            </a:r>
            <a:r>
              <a:rPr lang="en-US" sz="2400" dirty="0"/>
              <a:t>of the chemical species involved in a chemical reaction.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617699" y="2603618"/>
            <a:ext cx="3850291" cy="3021341"/>
            <a:chOff x="533401" y="3312385"/>
            <a:chExt cx="3850291" cy="3021341"/>
          </a:xfrm>
        </p:grpSpPr>
        <p:pic>
          <p:nvPicPr>
            <p:cNvPr id="12" name="Picture 11" descr="eqiulibrium concentration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544" y="3312385"/>
              <a:ext cx="3462276" cy="238577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 rot="16200000">
              <a:off x="82799" y="4377836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Number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46806" y="4799742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54828" y="3777859"/>
              <a:ext cx="3288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B0F0"/>
                  </a:solidFill>
                </a:rPr>
                <a:t>B</a:t>
              </a:r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00370" y="5964394"/>
              <a:ext cx="1270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time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76922" y="5639247"/>
            <a:ext cx="1338068" cy="928697"/>
            <a:chOff x="3322428" y="5694116"/>
            <a:chExt cx="1338068" cy="928697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K</a:t>
              </a:r>
              <a:endParaRPr lang="en-US" alt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6016698" y="5349701"/>
            <a:ext cx="898452" cy="498649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842288" y="5144244"/>
            <a:ext cx="1962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At equilibrium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7" name="Right Brace 36"/>
          <p:cNvSpPr/>
          <p:nvPr/>
        </p:nvSpPr>
        <p:spPr>
          <a:xfrm rot="5400000">
            <a:off x="5815027" y="4749020"/>
            <a:ext cx="376826" cy="824535"/>
          </a:xfrm>
          <a:prstGeom prst="rightBrace">
            <a:avLst>
              <a:gd name="adj1" fmla="val 15916"/>
              <a:gd name="adj2" fmla="val 50000"/>
            </a:avLst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36303" y="5618075"/>
            <a:ext cx="1548725" cy="94774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894359" y="5599025"/>
            <a:ext cx="1338068" cy="928697"/>
            <a:chOff x="3322428" y="5694116"/>
            <a:chExt cx="1338068" cy="928697"/>
          </a:xfrm>
        </p:grpSpPr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43" name="Text Box 6"/>
            <p:cNvSpPr txBox="1">
              <a:spLocks noChangeArrowheads="1"/>
            </p:cNvSpPr>
            <p:nvPr/>
          </p:nvSpPr>
          <p:spPr bwMode="auto">
            <a:xfrm>
              <a:off x="3322428" y="5920947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Q</a:t>
              </a:r>
              <a:endParaRPr lang="en-US" altLang="en-US" dirty="0"/>
            </a:p>
          </p:txBody>
        </p:sp>
        <p:cxnSp>
          <p:nvCxnSpPr>
            <p:cNvPr id="44" name="Straight Connector 43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H="1">
            <a:off x="2385028" y="5465071"/>
            <a:ext cx="1268626" cy="24932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783467" y="5128393"/>
            <a:ext cx="1610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At any time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 rot="5400000">
            <a:off x="4483525" y="3512276"/>
            <a:ext cx="479146" cy="3434037"/>
          </a:xfrm>
          <a:prstGeom prst="rightBrace">
            <a:avLst>
              <a:gd name="adj1" fmla="val 15916"/>
              <a:gd name="adj2" fmla="val 81065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/>
      <p:bldP spid="37" grpId="0" animBg="1"/>
      <p:bldP spid="39" grpId="0" animBg="1"/>
      <p:bldP spid="47" grpId="0"/>
      <p:bldP spid="4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Placeholder 2"/>
          <p:cNvSpPr>
            <a:spLocks/>
          </p:cNvSpPr>
          <p:nvPr/>
        </p:nvSpPr>
        <p:spPr bwMode="auto">
          <a:xfrm>
            <a:off x="471708" y="747485"/>
            <a:ext cx="8323943" cy="17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The equilibrium constant </a:t>
            </a:r>
            <a:r>
              <a:rPr lang="en-US" sz="2400" i="1" dirty="0" err="1" smtClean="0"/>
              <a:t>K</a:t>
            </a:r>
            <a:r>
              <a:rPr lang="en-US" sz="2400" baseline="-25000" dirty="0" err="1" smtClean="0"/>
              <a:t>c</a:t>
            </a:r>
            <a:r>
              <a:rPr lang="en-US" sz="2400" dirty="0" smtClean="0"/>
              <a:t> for the reaction H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+ I</a:t>
            </a:r>
            <a:r>
              <a:rPr lang="en-US" sz="2400" baseline="-25000" dirty="0" smtClean="0"/>
              <a:t>2(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          </a:t>
            </a:r>
            <a:r>
              <a:rPr lang="en-US" sz="2400" dirty="0" smtClean="0"/>
              <a:t>2HI</a:t>
            </a:r>
            <a:r>
              <a:rPr lang="en-US" sz="2400" baseline="-25000" dirty="0" smtClean="0"/>
              <a:t>(</a:t>
            </a:r>
            <a:r>
              <a:rPr lang="en-US" sz="2400" i="1" baseline="-25000" dirty="0" smtClean="0"/>
              <a:t>g</a:t>
            </a:r>
            <a:r>
              <a:rPr lang="en-US" sz="2400" baseline="-25000" dirty="0" smtClean="0"/>
              <a:t>) </a:t>
            </a:r>
            <a:r>
              <a:rPr lang="en-US" sz="2400" dirty="0" smtClean="0"/>
              <a:t>is 54.3 at 430</a:t>
            </a:r>
            <a:r>
              <a:rPr lang="en-US" sz="2400" dirty="0" smtClean="0">
                <a:cs typeface="Arial" charset="0"/>
              </a:rPr>
              <a:t>°</a:t>
            </a:r>
            <a:r>
              <a:rPr lang="en-US" sz="2400" dirty="0" smtClean="0"/>
              <a:t>C. Suppose </a:t>
            </a:r>
            <a:r>
              <a:rPr lang="en-US" sz="2400" dirty="0"/>
              <a:t>that the initial concentrations of H</a:t>
            </a:r>
            <a:r>
              <a:rPr lang="en-US" sz="2400" baseline="-25000" dirty="0"/>
              <a:t>2</a:t>
            </a:r>
            <a:r>
              <a:rPr lang="en-US" sz="2400" dirty="0"/>
              <a:t>, I</a:t>
            </a:r>
            <a:r>
              <a:rPr lang="en-US" sz="2400" baseline="-25000" dirty="0"/>
              <a:t>2</a:t>
            </a:r>
            <a:r>
              <a:rPr lang="en-US" sz="2400" dirty="0"/>
              <a:t>, and HI are 0.00623 </a:t>
            </a:r>
            <a:r>
              <a:rPr lang="en-US" sz="2400" i="1" dirty="0"/>
              <a:t>M</a:t>
            </a:r>
            <a:r>
              <a:rPr lang="en-US" sz="2400" dirty="0"/>
              <a:t>, 0.00414 </a:t>
            </a:r>
            <a:r>
              <a:rPr lang="en-US" sz="2400" i="1" dirty="0"/>
              <a:t>M</a:t>
            </a:r>
            <a:r>
              <a:rPr lang="en-US" sz="2400" dirty="0"/>
              <a:t>, and 0.0224 </a:t>
            </a:r>
            <a:r>
              <a:rPr lang="en-US" sz="2400" i="1" dirty="0"/>
              <a:t>M</a:t>
            </a:r>
            <a:r>
              <a:rPr lang="en-US" sz="2400" dirty="0"/>
              <a:t>, respectively. Calculate the concentrations of these species at equilibrium.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/>
          </a:p>
        </p:txBody>
      </p:sp>
      <p:sp>
        <p:nvSpPr>
          <p:cNvPr id="55300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CC"/>
                </a:solidFill>
                <a:cs typeface="Arial" charset="0"/>
              </a:rPr>
              <a:t>14.10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9261" y="14532"/>
            <a:ext cx="4397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Complex Example</a:t>
            </a:r>
            <a:endParaRPr lang="en-US" sz="28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8567" y="931409"/>
            <a:ext cx="471488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4104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H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 I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2HI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0.0224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0.00623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0.00414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0.0224 + 2x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(0.00623 – x)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(0.00414 – x)</a:t>
            </a:r>
            <a:endParaRPr lang="en-US" sz="2400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197" y="5575603"/>
            <a:ext cx="5315857" cy="115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val 34"/>
          <p:cNvSpPr/>
          <p:nvPr/>
        </p:nvSpPr>
        <p:spPr>
          <a:xfrm>
            <a:off x="2365829" y="6400796"/>
            <a:ext cx="1843314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35" idx="1"/>
            <a:endCxn id="35" idx="5"/>
          </p:cNvCxnSpPr>
          <p:nvPr/>
        </p:nvCxnSpPr>
        <p:spPr>
          <a:xfrm>
            <a:off x="2635776" y="6460312"/>
            <a:ext cx="1303420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14325" y="482638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quilibrium: </a:t>
            </a:r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2381" y="4826018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611265" y="483192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0.0255 M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2532741" y="48246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0.00467 M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463166" y="4831926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0.00258 M</a:t>
            </a:r>
            <a:endParaRPr lang="en-US" sz="2400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/>
      <p:bldP spid="41" grpId="0"/>
      <p:bldP spid="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40106"/>
            <a:ext cx="7620000" cy="17620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We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can assume that [A]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– x 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ea typeface="ＭＳ Ｐゴシック" pitchFamily="34" charset="-128"/>
              </a:rPr>
              <a:t>≈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[A]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if: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en-US" sz="2400" i="1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K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is relatively small </a:t>
            </a:r>
            <a:endParaRPr lang="en-US" sz="2400" dirty="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	     and/or</a:t>
            </a:r>
            <a:endParaRPr lang="en-US" sz="2400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  <a:p>
            <a:pPr marL="914400" eaLnBrk="0" fontAlgn="base" hangingPunct="0"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[A]</a:t>
            </a:r>
            <a:r>
              <a:rPr lang="en-US" sz="2400" baseline="-250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init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is relatively large.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09600" y="3846264"/>
            <a:ext cx="8153400" cy="982663"/>
            <a:chOff x="457200" y="3886200"/>
            <a:chExt cx="8153400" cy="983397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762000" y="3886200"/>
              <a:ext cx="824026" cy="895117"/>
              <a:chOff x="2349500" y="2819400"/>
              <a:chExt cx="824026" cy="895117"/>
            </a:xfrm>
          </p:grpSpPr>
          <p:sp>
            <p:nvSpPr>
              <p:cNvPr id="78861" name="TextBox 4"/>
              <p:cNvSpPr txBox="1">
                <a:spLocks noChangeArrowheads="1"/>
              </p:cNvSpPr>
              <p:nvPr/>
            </p:nvSpPr>
            <p:spPr bwMode="auto">
              <a:xfrm>
                <a:off x="2352467" y="2819400"/>
                <a:ext cx="821059" cy="895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[A]</a:t>
                </a:r>
                <a:r>
                  <a:rPr lang="en-US" sz="24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init</a:t>
                </a:r>
              </a:p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i="1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400" baseline="-250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</a:t>
                </a:r>
                <a:endParaRPr lang="en-US" sz="24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cxnSp>
            <p:nvCxnSpPr>
              <p:cNvPr id="78862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2349500" y="3276600"/>
                <a:ext cx="723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8859" name="TextBox 11"/>
            <p:cNvSpPr txBox="1">
              <a:spLocks noChangeArrowheads="1"/>
            </p:cNvSpPr>
            <p:nvPr/>
          </p:nvSpPr>
          <p:spPr bwMode="auto">
            <a:xfrm>
              <a:off x="457200" y="40386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If           &gt; 400,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514600" y="4038714"/>
              <a:ext cx="6096000" cy="830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the assumption is justified; neglecting </a:t>
              </a:r>
              <a:r>
                <a:rPr lang="en-US" sz="2400" i="1" dirty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introduces an error &lt; 5%.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09600" y="5217864"/>
            <a:ext cx="8153400" cy="982663"/>
            <a:chOff x="457200" y="3886200"/>
            <a:chExt cx="8153400" cy="983397"/>
          </a:xfrm>
        </p:grpSpPr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762000" y="3886200"/>
              <a:ext cx="824026" cy="895117"/>
              <a:chOff x="2349500" y="2819400"/>
              <a:chExt cx="824026" cy="895117"/>
            </a:xfrm>
          </p:grpSpPr>
          <p:sp>
            <p:nvSpPr>
              <p:cNvPr id="78856" name="TextBox 19"/>
              <p:cNvSpPr txBox="1">
                <a:spLocks noChangeArrowheads="1"/>
              </p:cNvSpPr>
              <p:nvPr/>
            </p:nvSpPr>
            <p:spPr bwMode="auto">
              <a:xfrm>
                <a:off x="2352467" y="2819400"/>
                <a:ext cx="821059" cy="895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[A]</a:t>
                </a:r>
                <a:r>
                  <a:rPr lang="en-US" sz="2400" baseline="-25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init</a:t>
                </a:r>
              </a:p>
              <a:p>
                <a:pPr algn="ctr" eaLnBrk="0" fontAlgn="base" hangingPunct="0">
                  <a:spcBef>
                    <a:spcPts val="500"/>
                  </a:spcBef>
                  <a:spcAft>
                    <a:spcPct val="0"/>
                  </a:spcAft>
                </a:pPr>
                <a:r>
                  <a:rPr lang="en-US" sz="2400" i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400" baseline="-25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</a:t>
                </a:r>
              </a:p>
            </p:txBody>
          </p:sp>
          <p:cxnSp>
            <p:nvCxnSpPr>
              <p:cNvPr id="7885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2349500" y="3276600"/>
                <a:ext cx="7239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8854" name="TextBox 17"/>
            <p:cNvSpPr txBox="1">
              <a:spLocks noChangeArrowheads="1"/>
            </p:cNvSpPr>
            <p:nvPr/>
          </p:nvSpPr>
          <p:spPr bwMode="auto">
            <a:xfrm>
              <a:off x="457200" y="4038600"/>
              <a:ext cx="7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If           &lt; 400,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514600" y="4038714"/>
              <a:ext cx="6096000" cy="830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the assumption is not justified; neglecting </a:t>
              </a:r>
              <a:r>
                <a:rPr lang="en-US" sz="2400" i="1" dirty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r>
                <a:rPr lang="en-US" sz="24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 introduces an error &gt; 5%.</a:t>
              </a:r>
              <a:endParaRPr lang="en-US" sz="24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has</a:t>
            </a:r>
            <a:r>
              <a:rPr kumimoji="0" lang="en-US" sz="4000" b="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to be a better way!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3453" y="1001486"/>
            <a:ext cx="7199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Sometimes close enough is good enough!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 reaction chamber contains 0.8 M of N</a:t>
            </a:r>
            <a:r>
              <a:rPr kumimoji="0" lang="en-US" sz="240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4848795" y="2213826"/>
            <a:ext cx="37762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 smtClean="0">
                <a:solidFill>
                  <a:prstClr val="black"/>
                </a:solidFill>
                <a:sym typeface="Symbol" pitchFamily="18" charset="2"/>
              </a:rPr>
              <a:t>–5 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at 1500 K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391915" y="2242854"/>
            <a:ext cx="3264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 N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  +  O</a:t>
            </a:r>
            <a:r>
              <a:rPr lang="en-US" sz="2800" baseline="-25000" dirty="0" smtClean="0"/>
              <a:t>2   </a:t>
            </a:r>
            <a:r>
              <a:rPr lang="en-US" sz="2800" dirty="0" smtClean="0">
                <a:sym typeface="Symbol" pitchFamily="18" charset="2"/>
              </a:rPr>
              <a:t>        2 NO </a:t>
            </a:r>
            <a:endParaRPr lang="en-US" sz="28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853" y="2419145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5"/>
          <p:cNvGrpSpPr/>
          <p:nvPr/>
        </p:nvGrpSpPr>
        <p:grpSpPr>
          <a:xfrm>
            <a:off x="1461417" y="3388563"/>
            <a:ext cx="1997494" cy="1003142"/>
            <a:chOff x="3845574" y="3597541"/>
            <a:chExt cx="1573390" cy="790150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079380" y="3440064"/>
            <a:ext cx="1334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(0)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2</a:t>
            </a:r>
            <a:endParaRPr lang="en-US" altLang="en-US" baseline="30000" dirty="0">
              <a:solidFill>
                <a:srgbClr val="00800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97101" y="3907096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(0.8)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20547" y="365482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831141" y="3905858"/>
            <a:ext cx="1785898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430085" y="3899842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(0.2)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35574" y="3656218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srgbClr val="008000"/>
                </a:solidFill>
              </a:rPr>
              <a:t>=   0</a:t>
            </a:r>
            <a:endParaRPr lang="en-US" sz="2800" baseline="30000" dirty="0">
              <a:solidFill>
                <a:srgbClr val="008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30224" y="2844805"/>
            <a:ext cx="1988457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4398707" y="5123723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(2x)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2</a:t>
            </a:r>
            <a:endParaRPr lang="en-US" altLang="en-US" baseline="30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A reaction chamber contains 0.8 M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 smtClean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N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O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2NO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0.2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+ 2x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 – x)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(0.2 – x)</a:t>
            </a:r>
            <a:endParaRPr lang="en-US" sz="2400" dirty="0"/>
          </a:p>
        </p:txBody>
      </p:sp>
      <p:grpSp>
        <p:nvGrpSpPr>
          <p:cNvPr id="42" name="Group 25"/>
          <p:cNvGrpSpPr/>
          <p:nvPr/>
        </p:nvGrpSpPr>
        <p:grpSpPr>
          <a:xfrm>
            <a:off x="2225524" y="5072222"/>
            <a:ext cx="1988130" cy="1003142"/>
            <a:chOff x="3852949" y="3597541"/>
            <a:chExt cx="1566015" cy="790150"/>
          </a:xfrm>
        </p:grpSpPr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K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08307" y="559075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(0.8 - x)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75295" y="533848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585889" y="5589517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5460599" y="5583501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(0.2 - x)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506647" y="6190734"/>
            <a:ext cx="3956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4</a:t>
            </a:r>
            <a:r>
              <a:rPr lang="en-US" sz="2400" i="1" dirty="0" smtClean="0"/>
              <a:t>x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 + 0.00399</a:t>
            </a:r>
            <a:r>
              <a:rPr lang="en-US" sz="2400" i="1" dirty="0" smtClean="0"/>
              <a:t>x </a:t>
            </a:r>
            <a:r>
              <a:rPr lang="en-US" sz="2400" dirty="0" smtClean="0"/>
              <a:t>+ 1.6 x 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 = 0</a:t>
            </a:r>
            <a:endParaRPr lang="en-US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7010399" y="6110515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etc.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9" grpId="0"/>
      <p:bldP spid="50" grpId="0"/>
      <p:bldP spid="52" grpId="0"/>
      <p:bldP spid="54" grpId="0"/>
      <p:bldP spid="5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A reaction chamber contains 0.8 M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 smtClean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N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O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2NO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0.2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+ 2x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 – x)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(0.2 – x)</a:t>
            </a:r>
            <a:endParaRPr lang="en-US" sz="24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101598" y="5007428"/>
            <a:ext cx="2583566" cy="1654629"/>
            <a:chOff x="159654" y="5007428"/>
            <a:chExt cx="2583566" cy="1654629"/>
          </a:xfrm>
        </p:grpSpPr>
        <p:sp>
          <p:nvSpPr>
            <p:cNvPr id="66" name="Rounded Rectangle 65"/>
            <p:cNvSpPr/>
            <p:nvPr/>
          </p:nvSpPr>
          <p:spPr>
            <a:xfrm>
              <a:off x="174168" y="5442857"/>
              <a:ext cx="2191661" cy="121920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59654" y="5007428"/>
              <a:ext cx="2583566" cy="1600336"/>
              <a:chOff x="856330" y="4833260"/>
              <a:chExt cx="2583566" cy="1600336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856330" y="4833260"/>
                <a:ext cx="13838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but…</a:t>
                </a:r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38" name="Group 12"/>
              <p:cNvGrpSpPr>
                <a:grpSpLocks/>
              </p:cNvGrpSpPr>
              <p:nvPr/>
            </p:nvGrpSpPr>
            <p:grpSpPr bwMode="auto">
              <a:xfrm>
                <a:off x="1291781" y="5239635"/>
                <a:ext cx="771928" cy="772006"/>
                <a:chOff x="2349500" y="2862975"/>
                <a:chExt cx="771928" cy="772583"/>
              </a:xfrm>
            </p:grpSpPr>
            <p:sp>
              <p:nvSpPr>
                <p:cNvPr id="41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404565" y="2862975"/>
                  <a:ext cx="716863" cy="7725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[A]</a:t>
                  </a:r>
                  <a:r>
                    <a:rPr lang="en-US" sz="2000" baseline="-25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  <a:cs typeface="Arial" pitchFamily="34" charset="0"/>
                    </a:rPr>
                    <a:t>init</a:t>
                  </a:r>
                </a:p>
                <a:p>
                  <a:pPr algn="ctr" eaLnBrk="0" fontAlgn="base" hangingPunct="0">
                    <a:spcBef>
                      <a:spcPts val="500"/>
                    </a:spcBef>
                    <a:spcAft>
                      <a:spcPct val="0"/>
                    </a:spcAft>
                  </a:pPr>
                  <a:r>
                    <a:rPr lang="en-US" sz="2000" i="1" dirty="0" err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K</a:t>
                  </a:r>
                  <a:r>
                    <a:rPr lang="en-US" sz="2000" baseline="-25000" dirty="0" err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</a:t>
                  </a:r>
                  <a:endPara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42" name="Straight Connector 5"/>
                <p:cNvCxnSpPr>
                  <a:cxnSpLocks noChangeShapeType="1"/>
                </p:cNvCxnSpPr>
                <p:nvPr/>
              </p:nvCxnSpPr>
              <p:spPr bwMode="auto">
                <a:xfrm>
                  <a:off x="2349500" y="3276600"/>
                  <a:ext cx="7239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39" name="TextBox 11"/>
              <p:cNvSpPr txBox="1">
                <a:spLocks noChangeArrowheads="1"/>
              </p:cNvSpPr>
              <p:nvPr/>
            </p:nvSpPr>
            <p:spPr bwMode="auto">
              <a:xfrm>
                <a:off x="986982" y="5449979"/>
                <a:ext cx="219165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If              &gt; 400 </a:t>
                </a: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896267" y="6033486"/>
                <a:ext cx="254362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ea typeface="ＭＳ Ｐゴシック" pitchFamily="34" charset="-128"/>
                  </a:rPr>
                  <a:t>we can neglect </a:t>
                </a:r>
                <a:r>
                  <a:rPr lang="en-US" sz="2000" i="1" dirty="0" smtClean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53" name="Group 12"/>
          <p:cNvGrpSpPr>
            <a:grpSpLocks/>
          </p:cNvGrpSpPr>
          <p:nvPr/>
        </p:nvGrpSpPr>
        <p:grpSpPr bwMode="auto">
          <a:xfrm>
            <a:off x="2653779" y="5275920"/>
            <a:ext cx="1194558" cy="895117"/>
            <a:chOff x="2165717" y="2819398"/>
            <a:chExt cx="1194558" cy="895785"/>
          </a:xfrm>
        </p:grpSpPr>
        <p:sp>
          <p:nvSpPr>
            <p:cNvPr id="56" name="TextBox 4"/>
            <p:cNvSpPr txBox="1">
              <a:spLocks noChangeArrowheads="1"/>
            </p:cNvSpPr>
            <p:nvPr/>
          </p:nvSpPr>
          <p:spPr bwMode="auto">
            <a:xfrm>
              <a:off x="2165717" y="2819398"/>
              <a:ext cx="1194558" cy="89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0.8</a:t>
              </a:r>
              <a:endParaRPr lang="en-US" sz="2400" baseline="-25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ea typeface="ＭＳ Ｐゴシック" pitchFamily="34" charset="-128"/>
                </a:rPr>
                <a:t>0.00001</a:t>
              </a:r>
              <a:endParaRPr lang="en-US" sz="2400" baseline="-250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57" name="Straight Connector 5"/>
            <p:cNvCxnSpPr>
              <a:cxnSpLocks noChangeShapeType="1"/>
            </p:cNvCxnSpPr>
            <p:nvPr/>
          </p:nvCxnSpPr>
          <p:spPr bwMode="auto">
            <a:xfrm>
              <a:off x="2291444" y="3276598"/>
              <a:ext cx="950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0" name="Rectangle 59"/>
          <p:cNvSpPr/>
          <p:nvPr/>
        </p:nvSpPr>
        <p:spPr>
          <a:xfrm>
            <a:off x="3732616" y="5489549"/>
            <a:ext cx="1184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= 80000</a:t>
            </a:r>
            <a:endParaRPr lang="en-US" sz="2400" baseline="30000" dirty="0"/>
          </a:p>
        </p:txBody>
      </p:sp>
      <p:grpSp>
        <p:nvGrpSpPr>
          <p:cNvPr id="61" name="Group 12"/>
          <p:cNvGrpSpPr>
            <a:grpSpLocks/>
          </p:cNvGrpSpPr>
          <p:nvPr/>
        </p:nvGrpSpPr>
        <p:grpSpPr bwMode="auto">
          <a:xfrm>
            <a:off x="5259097" y="5280715"/>
            <a:ext cx="1194558" cy="895117"/>
            <a:chOff x="2165717" y="2819398"/>
            <a:chExt cx="1194558" cy="895785"/>
          </a:xfrm>
        </p:grpSpPr>
        <p:sp>
          <p:nvSpPr>
            <p:cNvPr id="62" name="TextBox 4"/>
            <p:cNvSpPr txBox="1">
              <a:spLocks noChangeArrowheads="1"/>
            </p:cNvSpPr>
            <p:nvPr/>
          </p:nvSpPr>
          <p:spPr bwMode="auto">
            <a:xfrm>
              <a:off x="2165717" y="2819398"/>
              <a:ext cx="1194558" cy="895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0.2</a:t>
              </a:r>
              <a:endParaRPr lang="en-US" sz="2400" baseline="-25000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endParaRPr>
            </a:p>
            <a:p>
              <a:pPr algn="ctr"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ea typeface="ＭＳ Ｐゴシック" pitchFamily="34" charset="-128"/>
                </a:rPr>
                <a:t>0.00001</a:t>
              </a:r>
              <a:endParaRPr lang="en-US" sz="2400" baseline="-25000" dirty="0" smtClean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63" name="Straight Connector 5"/>
            <p:cNvCxnSpPr>
              <a:cxnSpLocks noChangeShapeType="1"/>
            </p:cNvCxnSpPr>
            <p:nvPr/>
          </p:nvCxnSpPr>
          <p:spPr bwMode="auto">
            <a:xfrm>
              <a:off x="2291444" y="3276598"/>
              <a:ext cx="950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4" name="Rectangle 63"/>
          <p:cNvSpPr/>
          <p:nvPr/>
        </p:nvSpPr>
        <p:spPr>
          <a:xfrm>
            <a:off x="6439532" y="5450802"/>
            <a:ext cx="125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/>
              <a:t>=  20000</a:t>
            </a:r>
            <a:endParaRPr lang="en-US" sz="2400" baseline="30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3599541" y="4412338"/>
            <a:ext cx="406403" cy="406400"/>
            <a:chOff x="3599541" y="4412338"/>
            <a:chExt cx="406403" cy="406400"/>
          </a:xfrm>
        </p:grpSpPr>
        <p:sp>
          <p:nvSpPr>
            <p:cNvPr id="72" name="Oval 71"/>
            <p:cNvSpPr/>
            <p:nvPr/>
          </p:nvSpPr>
          <p:spPr>
            <a:xfrm>
              <a:off x="3599541" y="4412338"/>
              <a:ext cx="406403" cy="40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>
              <a:stCxn id="72" idx="3"/>
              <a:endCxn id="72" idx="7"/>
            </p:cNvCxnSpPr>
            <p:nvPr/>
          </p:nvCxnSpPr>
          <p:spPr>
            <a:xfrm flipV="1">
              <a:off x="3659057" y="4471854"/>
              <a:ext cx="287371" cy="287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435597" y="4419595"/>
            <a:ext cx="406403" cy="406400"/>
            <a:chOff x="5435597" y="4419595"/>
            <a:chExt cx="406403" cy="406400"/>
          </a:xfrm>
        </p:grpSpPr>
        <p:sp>
          <p:nvSpPr>
            <p:cNvPr id="75" name="Oval 74"/>
            <p:cNvSpPr/>
            <p:nvPr/>
          </p:nvSpPr>
          <p:spPr>
            <a:xfrm>
              <a:off x="5435597" y="4419595"/>
              <a:ext cx="406403" cy="406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/>
            <p:cNvCxnSpPr>
              <a:stCxn id="75" idx="3"/>
              <a:endCxn id="75" idx="7"/>
            </p:cNvCxnSpPr>
            <p:nvPr/>
          </p:nvCxnSpPr>
          <p:spPr>
            <a:xfrm flipV="1">
              <a:off x="5495113" y="4479111"/>
              <a:ext cx="287371" cy="28736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A reaction chamber contains 0.8 M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 smtClean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N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O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2NO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0.2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 – x)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(0.2 – x)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3599541" y="4412338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3"/>
            <a:endCxn id="72" idx="7"/>
          </p:cNvCxnSpPr>
          <p:nvPr/>
        </p:nvCxnSpPr>
        <p:spPr>
          <a:xfrm flipV="1">
            <a:off x="3659057" y="4471854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435597" y="4419595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>
          <a:xfrm flipV="1">
            <a:off x="5495113" y="4479111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487508" y="5297894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(2x)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2</a:t>
            </a:r>
            <a:endParaRPr lang="en-US" altLang="en-US" baseline="30000" dirty="0">
              <a:solidFill>
                <a:srgbClr val="008000"/>
              </a:solidFill>
            </a:endParaRPr>
          </a:p>
        </p:txBody>
      </p:sp>
      <p:grpSp>
        <p:nvGrpSpPr>
          <p:cNvPr id="45" name="Group 25"/>
          <p:cNvGrpSpPr/>
          <p:nvPr/>
        </p:nvGrpSpPr>
        <p:grpSpPr>
          <a:xfrm>
            <a:off x="314325" y="5246393"/>
            <a:ext cx="1988130" cy="1003142"/>
            <a:chOff x="3852949" y="3597541"/>
            <a:chExt cx="1566015" cy="790150"/>
          </a:xfrm>
        </p:grpSpPr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K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2497108" y="5764926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(0.8 - x)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64096" y="5512656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674690" y="5763688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 Box 6"/>
          <p:cNvSpPr txBox="1">
            <a:spLocks noChangeArrowheads="1"/>
          </p:cNvSpPr>
          <p:nvPr/>
        </p:nvSpPr>
        <p:spPr bwMode="auto">
          <a:xfrm>
            <a:off x="3549400" y="5757672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(0.2 - x)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5" name="Text Box 6"/>
          <p:cNvSpPr txBox="1">
            <a:spLocks noChangeArrowheads="1"/>
          </p:cNvSpPr>
          <p:nvPr/>
        </p:nvSpPr>
        <p:spPr bwMode="auto">
          <a:xfrm>
            <a:off x="4991223" y="5290637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(2x)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2</a:t>
            </a:r>
            <a:endParaRPr lang="en-US" altLang="en-US" baseline="30000" dirty="0">
              <a:solidFill>
                <a:srgbClr val="008000"/>
              </a:solidFill>
            </a:endParaRPr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5174991" y="5757669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(0.8)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767811" y="550539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5178405" y="5756431"/>
            <a:ext cx="2003599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5907975" y="575041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(0.2)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+ 2x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5048966" y="6276724"/>
            <a:ext cx="2228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 x = 6.3 x 10 </a:t>
            </a:r>
            <a:r>
              <a:rPr lang="en-US" sz="2800" baseline="30000" dirty="0" smtClean="0">
                <a:solidFill>
                  <a:srgbClr val="008000"/>
                </a:solidFill>
              </a:rPr>
              <a:t>–4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8" grpId="0"/>
      <p:bldP spid="59" grpId="0"/>
      <p:bldP spid="65" grpId="0"/>
      <p:bldP spid="7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2632655" y="5602693"/>
            <a:ext cx="23504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(0.0013)</a:t>
            </a:r>
            <a:r>
              <a:rPr lang="en-US" altLang="en-US" baseline="30000" dirty="0" smtClean="0">
                <a:solidFill>
                  <a:srgbClr val="008000"/>
                </a:solidFill>
              </a:rPr>
              <a:t>2</a:t>
            </a:r>
            <a:endParaRPr lang="en-US" altLang="en-US" baseline="30000" dirty="0">
              <a:solidFill>
                <a:srgbClr val="008000"/>
              </a:solidFill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Another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868" y="990601"/>
            <a:ext cx="7344235" cy="1259115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400" dirty="0" smtClean="0"/>
              <a:t>A reaction chamber contains 0.8 M of N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0.2 M of oxygen, and 0 M of NO at 1500 K.  Is the mixture at equilibrium.  If not, which way will it shift and by how much?</a:t>
            </a:r>
          </a:p>
        </p:txBody>
      </p:sp>
      <p:sp>
        <p:nvSpPr>
          <p:cNvPr id="4" name="Rectangle 3"/>
          <p:cNvSpPr/>
          <p:nvPr/>
        </p:nvSpPr>
        <p:spPr>
          <a:xfrm>
            <a:off x="6793712" y="1792912"/>
            <a:ext cx="2271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sym typeface="Symbol" pitchFamily="18" charset="2"/>
              </a:rPr>
              <a:t>K</a:t>
            </a:r>
            <a:r>
              <a:rPr lang="en-US" sz="2800" baseline="-25000" dirty="0" err="1" smtClean="0">
                <a:solidFill>
                  <a:prstClr val="black"/>
                </a:solidFill>
                <a:sym typeface="Symbol" pitchFamily="18" charset="2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sym typeface="Symbol" pitchFamily="18" charset="2"/>
              </a:rPr>
              <a:t> = 1.0 x 10</a:t>
            </a:r>
            <a:r>
              <a:rPr lang="en-US" sz="2800" baseline="30000" dirty="0" smtClean="0">
                <a:solidFill>
                  <a:prstClr val="black"/>
                </a:solidFill>
                <a:sym typeface="Symbol" pitchFamily="18" charset="2"/>
              </a:rPr>
              <a:t>–5</a:t>
            </a:r>
            <a:endParaRPr lang="en-US" sz="2400" dirty="0"/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9327" y="2592404"/>
            <a:ext cx="8490844" cy="242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Reactants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nitial (M):					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 (M):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quilibrium (M):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73290" y="2910494"/>
            <a:ext cx="56396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   N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</a:t>
            </a:r>
            <a:r>
              <a:rPr lang="en-US" sz="2800" dirty="0" smtClean="0">
                <a:solidFill>
                  <a:prstClr val="black"/>
                </a:solidFill>
              </a:rPr>
              <a:t>+         O</a:t>
            </a:r>
            <a:r>
              <a:rPr lang="en-US" sz="2800" baseline="-25000" dirty="0" smtClean="0">
                <a:solidFill>
                  <a:prstClr val="black"/>
                </a:solidFill>
              </a:rPr>
              <a:t>2(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                           </a:t>
            </a:r>
            <a:r>
              <a:rPr lang="en-US" sz="2800" dirty="0" smtClean="0">
                <a:solidFill>
                  <a:prstClr val="black"/>
                </a:solidFill>
              </a:rPr>
              <a:t>2NO</a:t>
            </a:r>
            <a:r>
              <a:rPr lang="en-US" sz="2800" baseline="-25000" dirty="0" smtClean="0">
                <a:solidFill>
                  <a:prstClr val="black"/>
                </a:solidFill>
              </a:rPr>
              <a:t>(</a:t>
            </a:r>
            <a:r>
              <a:rPr lang="en-US" sz="2800" i="1" baseline="-25000" dirty="0" smtClean="0">
                <a:solidFill>
                  <a:prstClr val="black"/>
                </a:solidFill>
              </a:rPr>
              <a:t>g</a:t>
            </a:r>
            <a:r>
              <a:rPr lang="en-US" sz="2800" baseline="-25000" dirty="0" smtClean="0">
                <a:solidFill>
                  <a:prstClr val="black"/>
                </a:solidFill>
              </a:rPr>
              <a:t>) </a:t>
            </a:r>
            <a:endParaRPr lang="en-US" sz="2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420929" y="3454416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2481" y="3101311"/>
            <a:ext cx="574536" cy="19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2844814" y="347486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67954" y="3482118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0.2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808532" y="3903026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4702644" y="3895770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- x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554509" y="435296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(0.8 – x)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4470420" y="4360218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(0.2 – x)</a:t>
            </a:r>
            <a:endParaRPr lang="en-US" sz="2400" dirty="0"/>
          </a:p>
        </p:txBody>
      </p:sp>
      <p:sp>
        <p:nvSpPr>
          <p:cNvPr id="72" name="Oval 71"/>
          <p:cNvSpPr/>
          <p:nvPr/>
        </p:nvSpPr>
        <p:spPr>
          <a:xfrm>
            <a:off x="3599541" y="4412338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>
            <a:stCxn id="72" idx="3"/>
            <a:endCxn id="72" idx="7"/>
          </p:cNvCxnSpPr>
          <p:nvPr/>
        </p:nvCxnSpPr>
        <p:spPr>
          <a:xfrm flipV="1">
            <a:off x="3659057" y="4471854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435597" y="4419595"/>
            <a:ext cx="406403" cy="40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/>
          <p:cNvCxnSpPr>
            <a:stCxn id="75" idx="3"/>
            <a:endCxn id="75" idx="7"/>
          </p:cNvCxnSpPr>
          <p:nvPr/>
        </p:nvCxnSpPr>
        <p:spPr>
          <a:xfrm flipV="1">
            <a:off x="5495113" y="4479111"/>
            <a:ext cx="287371" cy="2873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46691" y="3467603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7024923" y="3895769"/>
            <a:ext cx="119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+ 2x</a:t>
            </a:r>
            <a:endParaRPr lang="en-US" sz="2400" dirty="0"/>
          </a:p>
        </p:txBody>
      </p:sp>
      <p:sp>
        <p:nvSpPr>
          <p:cNvPr id="69" name="TextBox 68"/>
          <p:cNvSpPr txBox="1"/>
          <p:nvPr/>
        </p:nvSpPr>
        <p:spPr>
          <a:xfrm>
            <a:off x="6618519" y="4360217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2x</a:t>
            </a:r>
            <a:endParaRPr lang="en-US" sz="2400" dirty="0"/>
          </a:p>
        </p:txBody>
      </p:sp>
      <p:sp>
        <p:nvSpPr>
          <p:cNvPr id="70" name="Rectangle 69"/>
          <p:cNvSpPr/>
          <p:nvPr/>
        </p:nvSpPr>
        <p:spPr>
          <a:xfrm>
            <a:off x="6979357" y="5645358"/>
            <a:ext cx="19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 x = 6.3 x 10 </a:t>
            </a:r>
            <a:r>
              <a:rPr lang="en-US" sz="2400" baseline="30000" dirty="0" smtClean="0"/>
              <a:t>–4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72381" y="4826017"/>
            <a:ext cx="82731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14325" y="4826385"/>
            <a:ext cx="1837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</a:t>
            </a:r>
            <a:r>
              <a:rPr lang="en-US" sz="2400" dirty="0" smtClean="0">
                <a:solidFill>
                  <a:prstClr val="black"/>
                </a:solidFill>
              </a:rPr>
              <a:t>quilibrium: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11265" y="4831925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0.0013 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2532741" y="4824668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0.8 M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463166" y="4831926"/>
            <a:ext cx="1814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0.2 M</a:t>
            </a:r>
            <a:endParaRPr lang="en-US" sz="2400" dirty="0"/>
          </a:p>
        </p:txBody>
      </p:sp>
      <p:grpSp>
        <p:nvGrpSpPr>
          <p:cNvPr id="56" name="Group 25"/>
          <p:cNvGrpSpPr/>
          <p:nvPr/>
        </p:nvGrpSpPr>
        <p:grpSpPr>
          <a:xfrm>
            <a:off x="648154" y="5551192"/>
            <a:ext cx="1988130" cy="1003142"/>
            <a:chOff x="3852949" y="3597541"/>
            <a:chExt cx="1566015" cy="790150"/>
          </a:xfrm>
        </p:grpSpPr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4816424" y="3973590"/>
              <a:ext cx="602540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[O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3852949" y="3806751"/>
              <a:ext cx="56213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K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4493994" y="3597541"/>
              <a:ext cx="785625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[NO]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2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6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4308215" y="3975564"/>
              <a:ext cx="598752" cy="412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[N</a:t>
              </a:r>
              <a:r>
                <a:rPr lang="en-US" sz="2800" baseline="-25000" dirty="0" smtClean="0">
                  <a:solidFill>
                    <a:srgbClr val="008000"/>
                  </a:solidFill>
                </a:rPr>
                <a:t>2</a:t>
              </a:r>
              <a:r>
                <a:rPr lang="en-US" sz="2800" dirty="0" smtClean="0">
                  <a:solidFill>
                    <a:srgbClr val="008000"/>
                  </a:solidFill>
                </a:rPr>
                <a:t>]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6" name="Text Box 6"/>
          <p:cNvSpPr txBox="1">
            <a:spLocks noChangeArrowheads="1"/>
          </p:cNvSpPr>
          <p:nvPr/>
        </p:nvSpPr>
        <p:spPr bwMode="auto">
          <a:xfrm>
            <a:off x="2816423" y="6069725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(0.8)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597925" y="581745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8000"/>
                </a:solidFill>
              </a:rPr>
              <a:t>=</a:t>
            </a:r>
            <a:endParaRPr lang="en-US" sz="2400" b="1" dirty="0">
              <a:solidFill>
                <a:srgbClr val="008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3023033" y="6068487"/>
            <a:ext cx="1476395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462323" y="6062471"/>
            <a:ext cx="12522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>
                <a:solidFill>
                  <a:srgbClr val="008000"/>
                </a:solidFill>
              </a:rPr>
              <a:t>(0.2)</a:t>
            </a:r>
            <a:endParaRPr lang="en-US" altLang="en-US" dirty="0">
              <a:solidFill>
                <a:srgbClr val="008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4550097" y="5814784"/>
            <a:ext cx="1768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008000"/>
                </a:solidFill>
              </a:rPr>
              <a:t>=  1.05 x 10</a:t>
            </a:r>
            <a:r>
              <a:rPr lang="en-US" altLang="en-US" sz="2400" baseline="30000" dirty="0" smtClean="0">
                <a:solidFill>
                  <a:srgbClr val="008000"/>
                </a:solidFill>
              </a:rPr>
              <a:t>-5</a:t>
            </a:r>
            <a:endParaRPr lang="en-US" sz="2400" baseline="30000" dirty="0">
              <a:solidFill>
                <a:srgbClr val="008000"/>
              </a:solidFill>
            </a:endParaRPr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70" grpId="0"/>
      <p:bldP spid="41" grpId="0"/>
      <p:bldP spid="42" grpId="0"/>
      <p:bldP spid="43" grpId="0"/>
      <p:bldP spid="66" grpId="0"/>
      <p:bldP spid="71" grpId="0"/>
      <p:bldP spid="77" grpId="0"/>
      <p:bldP spid="7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3125" y="2463792"/>
            <a:ext cx="3952875" cy="400050"/>
            <a:chOff x="1600200" y="3429000"/>
            <a:chExt cx="3953326" cy="400110"/>
          </a:xfrm>
        </p:grpSpPr>
        <p:sp>
          <p:nvSpPr>
            <p:cNvPr id="58425" name="TextBox 2"/>
            <p:cNvSpPr txBox="1">
              <a:spLocks noChangeArrowheads="1"/>
            </p:cNvSpPr>
            <p:nvPr/>
          </p:nvSpPr>
          <p:spPr bwMode="auto">
            <a:xfrm>
              <a:off x="1600200" y="3429000"/>
              <a:ext cx="39533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 + C(graphite)        2CO(</a:t>
              </a: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</a:p>
          </p:txBody>
        </p:sp>
        <p:graphicFrame>
          <p:nvGraphicFramePr>
            <p:cNvPr id="58426" name="Object 2"/>
            <p:cNvGraphicFramePr>
              <a:graphicFrameLocks noChangeAspect="1"/>
            </p:cNvGraphicFramePr>
            <p:nvPr/>
          </p:nvGraphicFramePr>
          <p:xfrm>
            <a:off x="4106563" y="3545532"/>
            <a:ext cx="465437" cy="228600"/>
          </p:xfrm>
          <a:graphic>
            <a:graphicData uri="http://schemas.openxmlformats.org/presentationml/2006/ole">
              <p:oleObj spid="_x0000_s620550" r:id="rId3" imgW="358088" imgH="181224" progId="ChemDraw.Document.6.0">
                <p:embed/>
              </p:oleObj>
            </a:graphicData>
          </a:graphic>
        </p:graphicFrame>
      </p:grpSp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533400" y="1092192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 a study of carbon oxidation, an evacuated vessel containing a small amount of powdered graphite is heated to 1080 K. Gaseous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is added to a pressure of 0.458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atm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CO forms. At equilibrium, the total pressure is 0.757 atm. Calculate </a:t>
            </a: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" y="5162542"/>
            <a:ext cx="800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The amount of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will 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decrease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. If we let the decrease in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be </a:t>
            </a:r>
            <a:r>
              <a:rPr lang="en-US" sz="2000" i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, then the increase in CO will be +2</a:t>
            </a:r>
            <a:r>
              <a:rPr lang="en-US" sz="2000" i="1" dirty="0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x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.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422" name="Rectangle 76"/>
          <p:cNvSpPr>
            <a:spLocks noChangeArrowheads="1"/>
          </p:cNvSpPr>
          <p:nvPr/>
        </p:nvSpPr>
        <p:spPr bwMode="auto">
          <a:xfrm>
            <a:off x="2543640" y="3617905"/>
            <a:ext cx="64124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0.458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423" name="Rectangle 77"/>
          <p:cNvSpPr>
            <a:spLocks noChangeArrowheads="1"/>
          </p:cNvSpPr>
          <p:nvPr/>
        </p:nvSpPr>
        <p:spPr bwMode="auto">
          <a:xfrm>
            <a:off x="4343975" y="3617905"/>
            <a:ext cx="8496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-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8424" name="Rectangle 78"/>
          <p:cNvSpPr>
            <a:spLocks noChangeArrowheads="1"/>
          </p:cNvSpPr>
          <p:nvPr/>
        </p:nvSpPr>
        <p:spPr bwMode="auto">
          <a:xfrm>
            <a:off x="5791863" y="3617905"/>
            <a:ext cx="14267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</a:t>
            </a:r>
            <a:endParaRPr lang="en-US" sz="2000" b="1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734140" y="4063992"/>
            <a:ext cx="266700" cy="328613"/>
            <a:chOff x="3314700" y="3657600"/>
            <a:chExt cx="266700" cy="328415"/>
          </a:xfrm>
        </p:grpSpPr>
        <p:sp>
          <p:nvSpPr>
            <p:cNvPr id="58418" name="Rectangle 80"/>
            <p:cNvSpPr>
              <a:spLocks noChangeArrowheads="1"/>
            </p:cNvSpPr>
            <p:nvPr/>
          </p:nvSpPr>
          <p:spPr bwMode="auto">
            <a:xfrm>
              <a:off x="3314700" y="3678238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-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21" name="Rectangle 81"/>
            <p:cNvSpPr>
              <a:spLocks noChangeArrowheads="1"/>
            </p:cNvSpPr>
            <p:nvPr/>
          </p:nvSpPr>
          <p:spPr bwMode="auto">
            <a:xfrm>
              <a:off x="3467586" y="365760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endPara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8412" name="Rectangle 82"/>
          <p:cNvSpPr>
            <a:spLocks noChangeArrowheads="1"/>
          </p:cNvSpPr>
          <p:nvPr/>
        </p:nvSpPr>
        <p:spPr bwMode="auto">
          <a:xfrm>
            <a:off x="4315290" y="4084642"/>
            <a:ext cx="84960" cy="3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-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67840" y="4063992"/>
            <a:ext cx="418614" cy="307963"/>
            <a:chOff x="6248400" y="3678238"/>
            <a:chExt cx="418614" cy="307777"/>
          </a:xfrm>
        </p:grpSpPr>
        <p:sp>
          <p:nvSpPr>
            <p:cNvPr id="58416" name="Rectangle 83"/>
            <p:cNvSpPr>
              <a:spLocks noChangeArrowheads="1"/>
            </p:cNvSpPr>
            <p:nvPr/>
          </p:nvSpPr>
          <p:spPr bwMode="auto">
            <a:xfrm>
              <a:off x="6248400" y="3678238"/>
              <a:ext cx="29174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+2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17" name="Rectangle 84"/>
            <p:cNvSpPr>
              <a:spLocks noChangeArrowheads="1"/>
            </p:cNvSpPr>
            <p:nvPr/>
          </p:nvSpPr>
          <p:spPr bwMode="auto">
            <a:xfrm>
              <a:off x="6553200" y="3678238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endPara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0" name="Group 80"/>
          <p:cNvGrpSpPr>
            <a:grpSpLocks/>
          </p:cNvGrpSpPr>
          <p:nvPr/>
        </p:nvGrpSpPr>
        <p:grpSpPr bwMode="auto">
          <a:xfrm>
            <a:off x="2391240" y="4552954"/>
            <a:ext cx="875814" cy="307956"/>
            <a:chOff x="2971800" y="4146550"/>
            <a:chExt cx="875814" cy="307777"/>
          </a:xfrm>
        </p:grpSpPr>
        <p:grpSp>
          <p:nvGrpSpPr>
            <p:cNvPr id="11" name="Group 79"/>
            <p:cNvGrpSpPr>
              <a:grpSpLocks/>
            </p:cNvGrpSpPr>
            <p:nvPr/>
          </p:nvGrpSpPr>
          <p:grpSpPr bwMode="auto">
            <a:xfrm>
              <a:off x="2971800" y="4146550"/>
              <a:ext cx="762000" cy="307777"/>
              <a:chOff x="2971800" y="4146550"/>
              <a:chExt cx="762000" cy="307777"/>
            </a:xfrm>
          </p:grpSpPr>
          <p:sp>
            <p:nvSpPr>
              <p:cNvPr id="58409" name="Rectangle 86"/>
              <p:cNvSpPr>
                <a:spLocks noChangeArrowheads="1"/>
              </p:cNvSpPr>
              <p:nvPr/>
            </p:nvSpPr>
            <p:spPr bwMode="auto">
              <a:xfrm>
                <a:off x="2971800" y="4146550"/>
                <a:ext cx="711733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0.458 </a:t>
                </a:r>
                <a:endParaRPr lang="en-US" sz="2000" b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8410" name="Rectangle 87"/>
              <p:cNvSpPr>
                <a:spLocks noChangeArrowheads="1"/>
              </p:cNvSpPr>
              <p:nvPr/>
            </p:nvSpPr>
            <p:spPr bwMode="auto">
              <a:xfrm>
                <a:off x="3648840" y="4146550"/>
                <a:ext cx="849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-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8407" name="Rectangle 88"/>
            <p:cNvSpPr>
              <a:spLocks noChangeArrowheads="1"/>
            </p:cNvSpPr>
            <p:nvPr/>
          </p:nvSpPr>
          <p:spPr bwMode="auto">
            <a:xfrm>
              <a:off x="3733800" y="414655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smtClean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58401" name="Rectangle 89"/>
          <p:cNvSpPr>
            <a:spLocks noChangeArrowheads="1"/>
          </p:cNvSpPr>
          <p:nvPr/>
        </p:nvSpPr>
        <p:spPr bwMode="auto">
          <a:xfrm>
            <a:off x="4315290" y="4552961"/>
            <a:ext cx="84960" cy="307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-</a:t>
            </a:r>
            <a:endParaRPr lang="en-US" sz="2000" b="1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5734515" y="4552954"/>
            <a:ext cx="275739" cy="307956"/>
            <a:chOff x="6315075" y="4146550"/>
            <a:chExt cx="275739" cy="307777"/>
          </a:xfrm>
        </p:grpSpPr>
        <p:sp>
          <p:nvSpPr>
            <p:cNvPr id="58404" name="Rectangle 90"/>
            <p:cNvSpPr>
              <a:spLocks noChangeArrowheads="1"/>
            </p:cNvSpPr>
            <p:nvPr/>
          </p:nvSpPr>
          <p:spPr bwMode="auto">
            <a:xfrm>
              <a:off x="6315075" y="4146550"/>
              <a:ext cx="14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05" name="Rectangle 91"/>
            <p:cNvSpPr>
              <a:spLocks noChangeArrowheads="1"/>
            </p:cNvSpPr>
            <p:nvPr/>
          </p:nvSpPr>
          <p:spPr bwMode="auto">
            <a:xfrm>
              <a:off x="6477000" y="4146550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smtClean="0">
                  <a:solidFill>
                    <a:srgbClr val="000000"/>
                  </a:solidFill>
                  <a:ea typeface="ＭＳ Ｐゴシック" pitchFamily="34" charset="-128"/>
                </a:rPr>
                <a:t>x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486240" y="3079742"/>
            <a:ext cx="6019800" cy="1898650"/>
            <a:chOff x="1066800" y="2672557"/>
            <a:chExt cx="6019800" cy="1899443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1125538" y="2672557"/>
              <a:ext cx="5903912" cy="333375"/>
              <a:chOff x="1125538" y="2520157"/>
              <a:chExt cx="5903912" cy="333375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5541962" y="2524919"/>
                <a:ext cx="1487488" cy="323850"/>
                <a:chOff x="5943600" y="2525713"/>
                <a:chExt cx="1487488" cy="323850"/>
              </a:xfrm>
            </p:grpSpPr>
            <p:grpSp>
              <p:nvGrpSpPr>
                <p:cNvPr id="19" name="Group 93"/>
                <p:cNvGrpSpPr>
                  <a:grpSpLocks/>
                </p:cNvGrpSpPr>
                <p:nvPr/>
              </p:nvGrpSpPr>
              <p:grpSpPr bwMode="auto">
                <a:xfrm>
                  <a:off x="6564313" y="2525713"/>
                  <a:ext cx="866775" cy="323850"/>
                  <a:chOff x="6564313" y="2525713"/>
                  <a:chExt cx="866775" cy="323850"/>
                </a:xfrm>
              </p:grpSpPr>
              <p:sp>
                <p:nvSpPr>
                  <p:cNvPr id="5839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564313" y="2525713"/>
                    <a:ext cx="647700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2CO(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39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107238" y="2525713"/>
                    <a:ext cx="247650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i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g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3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250113" y="2525713"/>
                    <a:ext cx="18097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)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graphicFrame>
              <p:nvGraphicFramePr>
                <p:cNvPr id="58395" name="Object 3"/>
                <p:cNvGraphicFramePr>
                  <a:graphicFrameLocks noChangeAspect="1"/>
                </p:cNvGraphicFramePr>
                <p:nvPr/>
              </p:nvGraphicFramePr>
              <p:xfrm>
                <a:off x="5943600" y="2556564"/>
                <a:ext cx="533400" cy="262149"/>
              </p:xfrm>
              <a:graphic>
                <a:graphicData uri="http://schemas.openxmlformats.org/presentationml/2006/ole">
                  <p:oleObj spid="_x0000_s620551" name="CS ChemDraw Drawing" r:id="rId4" imgW="386799" imgH="182664" progId="ChemDraw.Document.6.0">
                    <p:embed/>
                  </p:oleObj>
                </a:graphicData>
              </a:graphic>
            </p:graphicFrame>
          </p:grpSp>
          <p:grpSp>
            <p:nvGrpSpPr>
              <p:cNvPr id="20" name="Group 35"/>
              <p:cNvGrpSpPr>
                <a:grpSpLocks/>
              </p:cNvGrpSpPr>
              <p:nvPr/>
            </p:nvGrpSpPr>
            <p:grpSpPr bwMode="auto">
              <a:xfrm>
                <a:off x="1125538" y="2524919"/>
                <a:ext cx="1592213" cy="323850"/>
                <a:chOff x="1125538" y="2525713"/>
                <a:chExt cx="1592213" cy="323850"/>
              </a:xfrm>
            </p:grpSpPr>
            <p:sp>
              <p:nvSpPr>
                <p:cNvPr id="58392" name="Rectangle 63"/>
                <p:cNvSpPr>
                  <a:spLocks noChangeArrowheads="1"/>
                </p:cNvSpPr>
                <p:nvPr/>
              </p:nvSpPr>
              <p:spPr bwMode="auto">
                <a:xfrm>
                  <a:off x="1125538" y="2525713"/>
                  <a:ext cx="121920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Pressure (</a:t>
                  </a:r>
                  <a:endParaRPr lang="en-US" sz="2400" b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3" name="Rectangle 64"/>
                <p:cNvSpPr>
                  <a:spLocks noChangeArrowheads="1"/>
                </p:cNvSpPr>
                <p:nvPr/>
              </p:nvSpPr>
              <p:spPr bwMode="auto">
                <a:xfrm>
                  <a:off x="2230438" y="2525713"/>
                  <a:ext cx="48731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atm)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2954338" y="2520157"/>
                <a:ext cx="752475" cy="333375"/>
                <a:chOff x="2954338" y="2525713"/>
                <a:chExt cx="752475" cy="333375"/>
              </a:xfrm>
            </p:grpSpPr>
            <p:sp>
              <p:nvSpPr>
                <p:cNvPr id="58388" name="Rectangle 66"/>
                <p:cNvSpPr>
                  <a:spLocks noChangeArrowheads="1"/>
                </p:cNvSpPr>
                <p:nvPr/>
              </p:nvSpPr>
              <p:spPr bwMode="auto">
                <a:xfrm>
                  <a:off x="2954338" y="2525713"/>
                  <a:ext cx="44767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89" name="Rectangle 67"/>
                <p:cNvSpPr>
                  <a:spLocks noChangeArrowheads="1"/>
                </p:cNvSpPr>
                <p:nvPr/>
              </p:nvSpPr>
              <p:spPr bwMode="auto">
                <a:xfrm>
                  <a:off x="3297238" y="2640013"/>
                  <a:ext cx="161925" cy="21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0" name="Rectangle 68"/>
                <p:cNvSpPr>
                  <a:spLocks noChangeArrowheads="1"/>
                </p:cNvSpPr>
                <p:nvPr/>
              </p:nvSpPr>
              <p:spPr bwMode="auto">
                <a:xfrm>
                  <a:off x="3382963" y="2525713"/>
                  <a:ext cx="18097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(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1" name="Rectangle 69"/>
                <p:cNvSpPr>
                  <a:spLocks noChangeArrowheads="1"/>
                </p:cNvSpPr>
                <p:nvPr/>
              </p:nvSpPr>
              <p:spPr bwMode="auto">
                <a:xfrm>
                  <a:off x="3459163" y="2525713"/>
                  <a:ext cx="24765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i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g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8386" name="Rectangle 70"/>
              <p:cNvSpPr>
                <a:spLocks noChangeArrowheads="1"/>
              </p:cNvSpPr>
              <p:nvPr/>
            </p:nvSpPr>
            <p:spPr bwMode="auto">
              <a:xfrm>
                <a:off x="3602038" y="2524919"/>
                <a:ext cx="4381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  +</a:t>
                </a:r>
                <a:endParaRPr lang="en-US" sz="24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8387" name="Rectangle 71"/>
              <p:cNvSpPr>
                <a:spLocks noChangeArrowheads="1"/>
              </p:cNvSpPr>
              <p:nvPr/>
            </p:nvSpPr>
            <p:spPr bwMode="auto">
              <a:xfrm>
                <a:off x="4267200" y="2524919"/>
                <a:ext cx="132397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C(graphite)</a:t>
                </a:r>
                <a:endParaRPr lang="en-US" sz="24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8378" name="Rectangle 75"/>
            <p:cNvSpPr>
              <a:spLocks noChangeArrowheads="1"/>
            </p:cNvSpPr>
            <p:nvPr/>
          </p:nvSpPr>
          <p:spPr bwMode="auto">
            <a:xfrm>
              <a:off x="1125538" y="3211513"/>
              <a:ext cx="5995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Initial</a:t>
              </a:r>
              <a:endPara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379" name="Rectangle 79"/>
            <p:cNvSpPr>
              <a:spLocks noChangeArrowheads="1"/>
            </p:cNvSpPr>
            <p:nvPr/>
          </p:nvSpPr>
          <p:spPr bwMode="auto">
            <a:xfrm>
              <a:off x="1125538" y="3678238"/>
              <a:ext cx="904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Change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380" name="Rectangle 85"/>
            <p:cNvSpPr>
              <a:spLocks noChangeArrowheads="1"/>
            </p:cNvSpPr>
            <p:nvPr/>
          </p:nvSpPr>
          <p:spPr bwMode="auto">
            <a:xfrm>
              <a:off x="1125538" y="4146550"/>
              <a:ext cx="12711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Equilibrium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58381" name="Straight Connector 69"/>
            <p:cNvCxnSpPr>
              <a:cxnSpLocks noChangeShapeType="1"/>
            </p:cNvCxnSpPr>
            <p:nvPr/>
          </p:nvCxnSpPr>
          <p:spPr bwMode="auto">
            <a:xfrm>
              <a:off x="1066800" y="30480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2" name="Straight Connector 70"/>
            <p:cNvCxnSpPr>
              <a:cxnSpLocks noChangeShapeType="1"/>
            </p:cNvCxnSpPr>
            <p:nvPr/>
          </p:nvCxnSpPr>
          <p:spPr bwMode="auto">
            <a:xfrm>
              <a:off x="1066800" y="45720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0" name="Rounded Rectangle 59"/>
          <p:cNvSpPr/>
          <p:nvPr/>
        </p:nvSpPr>
        <p:spPr>
          <a:xfrm>
            <a:off x="6923318" y="3309256"/>
            <a:ext cx="2017486" cy="123371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C(s) is not in the equilibrium equation!</a:t>
            </a:r>
            <a:endParaRPr lang="en-US" sz="2000" b="1" dirty="0"/>
          </a:p>
        </p:txBody>
      </p:sp>
      <p:cxnSp>
        <p:nvCxnSpPr>
          <p:cNvPr id="62" name="Straight Arrow Connector 61"/>
          <p:cNvCxnSpPr>
            <a:stCxn id="60" idx="1"/>
          </p:cNvCxnSpPr>
          <p:nvPr/>
        </p:nvCxnSpPr>
        <p:spPr>
          <a:xfrm flipH="1" flipV="1">
            <a:off x="4615556" y="3860784"/>
            <a:ext cx="2307762" cy="6533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Final 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63" name="Group 29"/>
          <p:cNvGrpSpPr>
            <a:grpSpLocks/>
          </p:cNvGrpSpPr>
          <p:nvPr/>
        </p:nvGrpSpPr>
        <p:grpSpPr bwMode="auto">
          <a:xfrm>
            <a:off x="7326084" y="2289628"/>
            <a:ext cx="1592877" cy="835652"/>
            <a:chOff x="1143000" y="4800600"/>
            <a:chExt cx="1592677" cy="836126"/>
          </a:xfrm>
        </p:grpSpPr>
        <p:sp>
          <p:nvSpPr>
            <p:cNvPr id="65" name="TextBox 16"/>
            <p:cNvSpPr txBox="1">
              <a:spLocks noChangeArrowheads="1"/>
            </p:cNvSpPr>
            <p:nvPr/>
          </p:nvSpPr>
          <p:spPr bwMode="auto">
            <a:xfrm>
              <a:off x="1143000" y="4953000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K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</a:t>
              </a:r>
              <a:endParaRPr lang="en-US" sz="2000" u="sng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66" name="Group 23"/>
            <p:cNvGrpSpPr>
              <a:grpSpLocks/>
            </p:cNvGrpSpPr>
            <p:nvPr/>
          </p:nvGrpSpPr>
          <p:grpSpPr bwMode="auto">
            <a:xfrm>
              <a:off x="1752600" y="4800600"/>
              <a:ext cx="983077" cy="836126"/>
              <a:chOff x="3962400" y="5638800"/>
              <a:chExt cx="983077" cy="836126"/>
            </a:xfrm>
          </p:grpSpPr>
          <p:sp>
            <p:nvSpPr>
              <p:cNvPr id="71" name="TextBox 18"/>
              <p:cNvSpPr txBox="1">
                <a:spLocks noChangeArrowheads="1"/>
              </p:cNvSpPr>
              <p:nvPr/>
            </p:nvSpPr>
            <p:spPr bwMode="auto">
              <a:xfrm>
                <a:off x="3962400" y="5638800"/>
                <a:ext cx="917239" cy="83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 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2</a:t>
                </a:r>
              </a:p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CO(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eq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72" name="TextBox 17"/>
              <p:cNvSpPr txBox="1">
                <a:spLocks noChangeArrowheads="1"/>
              </p:cNvSpPr>
              <p:nvPr/>
            </p:nvSpPr>
            <p:spPr bwMode="auto">
              <a:xfrm>
                <a:off x="4114800" y="5791200"/>
                <a:ext cx="83067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CO</a:t>
                </a:r>
                <a:r>
                  <a:rPr lang="en-US" sz="1400" baseline="-25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2</a:t>
                </a:r>
                <a:r>
                  <a:rPr lang="en-US" sz="14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(eq</a:t>
                </a:r>
                <a:r>
                  <a:rPr lang="en-US" sz="12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</a:t>
                </a:r>
              </a:p>
            </p:txBody>
          </p:sp>
          <p:cxnSp>
            <p:nvCxnSpPr>
              <p:cNvPr id="73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4038600" y="6096000"/>
                <a:ext cx="77193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</p:grp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8422" grpId="0"/>
      <p:bldP spid="58423" grpId="0"/>
      <p:bldP spid="58424" grpId="0"/>
      <p:bldP spid="58412" grpId="0"/>
      <p:bldP spid="58401" grpId="0"/>
      <p:bldP spid="6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43125" y="1665522"/>
            <a:ext cx="3952875" cy="400050"/>
            <a:chOff x="1600200" y="3429000"/>
            <a:chExt cx="3953326" cy="400110"/>
          </a:xfrm>
        </p:grpSpPr>
        <p:sp>
          <p:nvSpPr>
            <p:cNvPr id="58425" name="TextBox 2"/>
            <p:cNvSpPr txBox="1">
              <a:spLocks noChangeArrowheads="1"/>
            </p:cNvSpPr>
            <p:nvPr/>
          </p:nvSpPr>
          <p:spPr bwMode="auto">
            <a:xfrm>
              <a:off x="1600200" y="3429000"/>
              <a:ext cx="39533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</a:t>
              </a: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 + C(graphite)        2CO(</a:t>
              </a: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g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</a:p>
          </p:txBody>
        </p:sp>
        <p:graphicFrame>
          <p:nvGraphicFramePr>
            <p:cNvPr id="58426" name="Object 2"/>
            <p:cNvGraphicFramePr>
              <a:graphicFrameLocks noChangeAspect="1"/>
            </p:cNvGraphicFramePr>
            <p:nvPr/>
          </p:nvGraphicFramePr>
          <p:xfrm>
            <a:off x="4106563" y="3545532"/>
            <a:ext cx="465437" cy="228600"/>
          </p:xfrm>
          <a:graphic>
            <a:graphicData uri="http://schemas.openxmlformats.org/presentationml/2006/ole">
              <p:oleObj spid="_x0000_s665606" r:id="rId3" imgW="358088" imgH="181224" progId="ChemDraw.Document.6.0">
                <p:embed/>
              </p:oleObj>
            </a:graphicData>
          </a:graphic>
        </p:graphicFrame>
      </p:grpSp>
      <p:sp>
        <p:nvSpPr>
          <p:cNvPr id="58370" name="TextBox 4"/>
          <p:cNvSpPr txBox="1">
            <a:spLocks noChangeArrowheads="1"/>
          </p:cNvSpPr>
          <p:nvPr/>
        </p:nvSpPr>
        <p:spPr bwMode="auto">
          <a:xfrm>
            <a:off x="533400" y="293922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In a study of carbon oxidation, an evacuated vessel containing a small amount of powdered graphite is heated to 1080 K. Gaseous CO</a:t>
            </a:r>
            <a:r>
              <a:rPr lang="en-US" sz="20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is added to a pressure of 0.458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atm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and CO forms. At equilibrium, </a:t>
            </a:r>
            <a:r>
              <a:rPr lang="en-US" sz="2000" dirty="0" smtClean="0">
                <a:solidFill>
                  <a:srgbClr val="7030A0"/>
                </a:solidFill>
                <a:latin typeface="Arial" pitchFamily="34" charset="0"/>
                <a:ea typeface="ＭＳ Ｐゴシック" pitchFamily="34" charset="-128"/>
              </a:rPr>
              <a:t>the total pressure is 0.757 atm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.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Calculate </a:t>
            </a:r>
            <a:r>
              <a:rPr lang="en-US" sz="2000" i="1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n-US" sz="2000" baseline="-25000" dirty="0" err="1" smtClean="0">
                <a:solidFill>
                  <a:srgbClr val="FF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.</a:t>
            </a:r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3124200" y="2819635"/>
            <a:ext cx="3390900" cy="307975"/>
            <a:chOff x="3124200" y="3211513"/>
            <a:chExt cx="3390693" cy="307777"/>
          </a:xfrm>
        </p:grpSpPr>
        <p:sp>
          <p:nvSpPr>
            <p:cNvPr id="58422" name="Rectangle 76"/>
            <p:cNvSpPr>
              <a:spLocks noChangeArrowheads="1"/>
            </p:cNvSpPr>
            <p:nvPr/>
          </p:nvSpPr>
          <p:spPr bwMode="auto">
            <a:xfrm>
              <a:off x="3124200" y="3211513"/>
              <a:ext cx="64120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0.458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23" name="Rectangle 77"/>
            <p:cNvSpPr>
              <a:spLocks noChangeArrowheads="1"/>
            </p:cNvSpPr>
            <p:nvPr/>
          </p:nvSpPr>
          <p:spPr bwMode="auto">
            <a:xfrm>
              <a:off x="4924425" y="3211513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-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424" name="Rectangle 78"/>
            <p:cNvSpPr>
              <a:spLocks noChangeArrowheads="1"/>
            </p:cNvSpPr>
            <p:nvPr/>
          </p:nvSpPr>
          <p:spPr bwMode="auto">
            <a:xfrm>
              <a:off x="6372225" y="3211513"/>
              <a:ext cx="14266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3314700" y="3265722"/>
            <a:ext cx="3352314" cy="328613"/>
            <a:chOff x="3314700" y="3657600"/>
            <a:chExt cx="3352314" cy="328415"/>
          </a:xfrm>
        </p:grpSpPr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3314700" y="3657600"/>
              <a:ext cx="266700" cy="328415"/>
              <a:chOff x="3314700" y="3657600"/>
              <a:chExt cx="266700" cy="328415"/>
            </a:xfrm>
          </p:grpSpPr>
          <p:sp>
            <p:nvSpPr>
              <p:cNvPr id="58418" name="Rectangle 80"/>
              <p:cNvSpPr>
                <a:spLocks noChangeArrowheads="1"/>
              </p:cNvSpPr>
              <p:nvPr/>
            </p:nvSpPr>
            <p:spPr bwMode="auto">
              <a:xfrm>
                <a:off x="3314700" y="3678238"/>
                <a:ext cx="849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-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8421" name="Rectangle 81"/>
              <p:cNvSpPr>
                <a:spLocks noChangeArrowheads="1"/>
              </p:cNvSpPr>
              <p:nvPr/>
            </p:nvSpPr>
            <p:spPr bwMode="auto">
              <a:xfrm>
                <a:off x="3467586" y="3657600"/>
                <a:ext cx="1138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smtClean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8412" name="Rectangle 82"/>
            <p:cNvSpPr>
              <a:spLocks noChangeArrowheads="1"/>
            </p:cNvSpPr>
            <p:nvPr/>
          </p:nvSpPr>
          <p:spPr bwMode="auto">
            <a:xfrm>
              <a:off x="4895850" y="3678238"/>
              <a:ext cx="8496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-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8" name="Group 74"/>
            <p:cNvGrpSpPr>
              <a:grpSpLocks/>
            </p:cNvGrpSpPr>
            <p:nvPr/>
          </p:nvGrpSpPr>
          <p:grpSpPr bwMode="auto">
            <a:xfrm>
              <a:off x="6248400" y="3657600"/>
              <a:ext cx="418614" cy="307777"/>
              <a:chOff x="6248400" y="3678238"/>
              <a:chExt cx="418614" cy="307777"/>
            </a:xfrm>
          </p:grpSpPr>
          <p:sp>
            <p:nvSpPr>
              <p:cNvPr id="58416" name="Rectangle 83"/>
              <p:cNvSpPr>
                <a:spLocks noChangeArrowheads="1"/>
              </p:cNvSpPr>
              <p:nvPr/>
            </p:nvSpPr>
            <p:spPr bwMode="auto">
              <a:xfrm>
                <a:off x="6248400" y="3678238"/>
                <a:ext cx="29174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+2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8417" name="Rectangle 84"/>
              <p:cNvSpPr>
                <a:spLocks noChangeArrowheads="1"/>
              </p:cNvSpPr>
              <p:nvPr/>
            </p:nvSpPr>
            <p:spPr bwMode="auto">
              <a:xfrm>
                <a:off x="6553200" y="3678238"/>
                <a:ext cx="1138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smtClean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</p:grp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2971800" y="3754684"/>
            <a:ext cx="3619014" cy="307956"/>
            <a:chOff x="2971800" y="4146550"/>
            <a:chExt cx="3619014" cy="307777"/>
          </a:xfrm>
        </p:grpSpPr>
        <p:grpSp>
          <p:nvGrpSpPr>
            <p:cNvPr id="10" name="Group 80"/>
            <p:cNvGrpSpPr>
              <a:grpSpLocks/>
            </p:cNvGrpSpPr>
            <p:nvPr/>
          </p:nvGrpSpPr>
          <p:grpSpPr bwMode="auto">
            <a:xfrm>
              <a:off x="2971800" y="4146550"/>
              <a:ext cx="875814" cy="307777"/>
              <a:chOff x="2971800" y="4146550"/>
              <a:chExt cx="875814" cy="307777"/>
            </a:xfrm>
          </p:grpSpPr>
          <p:grpSp>
            <p:nvGrpSpPr>
              <p:cNvPr id="11" name="Group 79"/>
              <p:cNvGrpSpPr>
                <a:grpSpLocks/>
              </p:cNvGrpSpPr>
              <p:nvPr/>
            </p:nvGrpSpPr>
            <p:grpSpPr bwMode="auto">
              <a:xfrm>
                <a:off x="2971800" y="4146550"/>
                <a:ext cx="762000" cy="307777"/>
                <a:chOff x="2971800" y="4146550"/>
                <a:chExt cx="762000" cy="307777"/>
              </a:xfrm>
            </p:grpSpPr>
            <p:sp>
              <p:nvSpPr>
                <p:cNvPr id="58409" name="Rectangle 86"/>
                <p:cNvSpPr>
                  <a:spLocks noChangeArrowheads="1"/>
                </p:cNvSpPr>
                <p:nvPr/>
              </p:nvSpPr>
              <p:spPr bwMode="auto">
                <a:xfrm>
                  <a:off x="2971800" y="4146550"/>
                  <a:ext cx="711733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0.458 </a:t>
                  </a:r>
                  <a:endParaRPr lang="en-US" sz="20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410" name="Rectangle 87"/>
                <p:cNvSpPr>
                  <a:spLocks noChangeArrowheads="1"/>
                </p:cNvSpPr>
                <p:nvPr/>
              </p:nvSpPr>
              <p:spPr bwMode="auto">
                <a:xfrm>
                  <a:off x="3648840" y="4146550"/>
                  <a:ext cx="84960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-</a:t>
                  </a:r>
                  <a:endParaRPr lang="en-US" sz="20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8407" name="Rectangle 88"/>
              <p:cNvSpPr>
                <a:spLocks noChangeArrowheads="1"/>
              </p:cNvSpPr>
              <p:nvPr/>
            </p:nvSpPr>
            <p:spPr bwMode="auto">
              <a:xfrm>
                <a:off x="3733800" y="4146550"/>
                <a:ext cx="113814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smtClean="0">
                    <a:solidFill>
                      <a:srgbClr val="000000"/>
                    </a:solidFill>
                    <a:ea typeface="ＭＳ Ｐゴシック" pitchFamily="34" charset="-128"/>
                  </a:rPr>
                  <a:t>x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grpSp>
          <p:nvGrpSpPr>
            <p:cNvPr id="13" name="Group 84"/>
            <p:cNvGrpSpPr>
              <a:grpSpLocks/>
            </p:cNvGrpSpPr>
            <p:nvPr/>
          </p:nvGrpSpPr>
          <p:grpSpPr bwMode="auto">
            <a:xfrm>
              <a:off x="4895850" y="4146550"/>
              <a:ext cx="1694964" cy="307777"/>
              <a:chOff x="4895850" y="4146550"/>
              <a:chExt cx="1694964" cy="307777"/>
            </a:xfrm>
          </p:grpSpPr>
          <p:sp>
            <p:nvSpPr>
              <p:cNvPr id="58401" name="Rectangle 89"/>
              <p:cNvSpPr>
                <a:spLocks noChangeArrowheads="1"/>
              </p:cNvSpPr>
              <p:nvPr/>
            </p:nvSpPr>
            <p:spPr bwMode="auto">
              <a:xfrm>
                <a:off x="4895850" y="4146550"/>
                <a:ext cx="8496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-</a:t>
                </a:r>
                <a:endParaRPr lang="en-US" sz="20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14" name="Group 78"/>
              <p:cNvGrpSpPr>
                <a:grpSpLocks/>
              </p:cNvGrpSpPr>
              <p:nvPr/>
            </p:nvGrpSpPr>
            <p:grpSpPr bwMode="auto">
              <a:xfrm>
                <a:off x="6315075" y="4146550"/>
                <a:ext cx="275739" cy="307777"/>
                <a:chOff x="6315075" y="4146550"/>
                <a:chExt cx="275739" cy="307777"/>
              </a:xfrm>
            </p:grpSpPr>
            <p:sp>
              <p:nvSpPr>
                <p:cNvPr id="58404" name="Rectangle 90"/>
                <p:cNvSpPr>
                  <a:spLocks noChangeArrowheads="1"/>
                </p:cNvSpPr>
                <p:nvPr/>
              </p:nvSpPr>
              <p:spPr bwMode="auto">
                <a:xfrm>
                  <a:off x="6315075" y="4146550"/>
                  <a:ext cx="142668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20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405" name="Rectangle 91"/>
                <p:cNvSpPr>
                  <a:spLocks noChangeArrowheads="1"/>
                </p:cNvSpPr>
                <p:nvPr/>
              </p:nvSpPr>
              <p:spPr bwMode="auto">
                <a:xfrm>
                  <a:off x="6477000" y="4146550"/>
                  <a:ext cx="113814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000" i="1" smtClean="0">
                      <a:solidFill>
                        <a:srgbClr val="000000"/>
                      </a:solidFill>
                      <a:ea typeface="ＭＳ Ｐゴシック" pitchFamily="34" charset="-128"/>
                    </a:rPr>
                    <a:t>x</a:t>
                  </a:r>
                  <a:endParaRPr lang="en-US" sz="20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</p:grp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1066800" y="2281472"/>
            <a:ext cx="6019800" cy="1898650"/>
            <a:chOff x="1066800" y="2672557"/>
            <a:chExt cx="6019800" cy="1899443"/>
          </a:xfrm>
        </p:grpSpPr>
        <p:grpSp>
          <p:nvGrpSpPr>
            <p:cNvPr id="16" name="Group 71"/>
            <p:cNvGrpSpPr>
              <a:grpSpLocks/>
            </p:cNvGrpSpPr>
            <p:nvPr/>
          </p:nvGrpSpPr>
          <p:grpSpPr bwMode="auto">
            <a:xfrm>
              <a:off x="1125538" y="2672557"/>
              <a:ext cx="5903912" cy="333375"/>
              <a:chOff x="1125538" y="2520157"/>
              <a:chExt cx="5903912" cy="333375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5541962" y="2524919"/>
                <a:ext cx="1487488" cy="323850"/>
                <a:chOff x="5943600" y="2525713"/>
                <a:chExt cx="1487488" cy="323850"/>
              </a:xfrm>
            </p:grpSpPr>
            <p:grpSp>
              <p:nvGrpSpPr>
                <p:cNvPr id="19" name="Group 93"/>
                <p:cNvGrpSpPr>
                  <a:grpSpLocks/>
                </p:cNvGrpSpPr>
                <p:nvPr/>
              </p:nvGrpSpPr>
              <p:grpSpPr bwMode="auto">
                <a:xfrm>
                  <a:off x="6564313" y="2525713"/>
                  <a:ext cx="866775" cy="323850"/>
                  <a:chOff x="6564313" y="2525713"/>
                  <a:chExt cx="866775" cy="323850"/>
                </a:xfrm>
              </p:grpSpPr>
              <p:sp>
                <p:nvSpPr>
                  <p:cNvPr id="5839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6564313" y="2525713"/>
                    <a:ext cx="647700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2CO(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397" name="Rectangle 73"/>
                  <p:cNvSpPr>
                    <a:spLocks noChangeArrowheads="1"/>
                  </p:cNvSpPr>
                  <p:nvPr/>
                </p:nvSpPr>
                <p:spPr bwMode="auto">
                  <a:xfrm>
                    <a:off x="7107238" y="2525713"/>
                    <a:ext cx="247650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i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g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  <p:sp>
                <p:nvSpPr>
                  <p:cNvPr id="583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7250113" y="2525713"/>
                    <a:ext cx="180975" cy="3238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b="1" smtClean="0">
                        <a:solidFill>
                          <a:srgbClr val="000000"/>
                        </a:solidFill>
                        <a:latin typeface="Arial" pitchFamily="34" charset="0"/>
                        <a:ea typeface="ＭＳ Ｐゴシック" pitchFamily="34" charset="-128"/>
                      </a:rPr>
                      <a:t>)</a:t>
                    </a:r>
                    <a:endParaRPr lang="en-US" sz="24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endParaRPr>
                  </a:p>
                </p:txBody>
              </p:sp>
            </p:grpSp>
            <p:graphicFrame>
              <p:nvGraphicFramePr>
                <p:cNvPr id="58395" name="Object 3"/>
                <p:cNvGraphicFramePr>
                  <a:graphicFrameLocks noChangeAspect="1"/>
                </p:cNvGraphicFramePr>
                <p:nvPr/>
              </p:nvGraphicFramePr>
              <p:xfrm>
                <a:off x="5943600" y="2556564"/>
                <a:ext cx="533400" cy="262149"/>
              </p:xfrm>
              <a:graphic>
                <a:graphicData uri="http://schemas.openxmlformats.org/presentationml/2006/ole">
                  <p:oleObj spid="_x0000_s665607" name="CS ChemDraw Drawing" r:id="rId4" imgW="386799" imgH="182664" progId="ChemDraw.Document.6.0">
                    <p:embed/>
                  </p:oleObj>
                </a:graphicData>
              </a:graphic>
            </p:graphicFrame>
          </p:grpSp>
          <p:grpSp>
            <p:nvGrpSpPr>
              <p:cNvPr id="20" name="Group 35"/>
              <p:cNvGrpSpPr>
                <a:grpSpLocks/>
              </p:cNvGrpSpPr>
              <p:nvPr/>
            </p:nvGrpSpPr>
            <p:grpSpPr bwMode="auto">
              <a:xfrm>
                <a:off x="1125538" y="2524919"/>
                <a:ext cx="1592213" cy="323850"/>
                <a:chOff x="1125538" y="2525713"/>
                <a:chExt cx="1592213" cy="323850"/>
              </a:xfrm>
            </p:grpSpPr>
            <p:sp>
              <p:nvSpPr>
                <p:cNvPr id="58392" name="Rectangle 63"/>
                <p:cNvSpPr>
                  <a:spLocks noChangeArrowheads="1"/>
                </p:cNvSpPr>
                <p:nvPr/>
              </p:nvSpPr>
              <p:spPr bwMode="auto">
                <a:xfrm>
                  <a:off x="1125538" y="2525713"/>
                  <a:ext cx="121920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Pressure (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3" name="Rectangle 64"/>
                <p:cNvSpPr>
                  <a:spLocks noChangeArrowheads="1"/>
                </p:cNvSpPr>
                <p:nvPr/>
              </p:nvSpPr>
              <p:spPr bwMode="auto">
                <a:xfrm>
                  <a:off x="2230438" y="2525713"/>
                  <a:ext cx="48731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atm)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21" name="Group 39"/>
              <p:cNvGrpSpPr>
                <a:grpSpLocks/>
              </p:cNvGrpSpPr>
              <p:nvPr/>
            </p:nvGrpSpPr>
            <p:grpSpPr bwMode="auto">
              <a:xfrm>
                <a:off x="2954338" y="2520157"/>
                <a:ext cx="752475" cy="333375"/>
                <a:chOff x="2954338" y="2525713"/>
                <a:chExt cx="752475" cy="333375"/>
              </a:xfrm>
            </p:grpSpPr>
            <p:sp>
              <p:nvSpPr>
                <p:cNvPr id="58388" name="Rectangle 66"/>
                <p:cNvSpPr>
                  <a:spLocks noChangeArrowheads="1"/>
                </p:cNvSpPr>
                <p:nvPr/>
              </p:nvSpPr>
              <p:spPr bwMode="auto">
                <a:xfrm>
                  <a:off x="2954338" y="2525713"/>
                  <a:ext cx="44767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89" name="Rectangle 67"/>
                <p:cNvSpPr>
                  <a:spLocks noChangeArrowheads="1"/>
                </p:cNvSpPr>
                <p:nvPr/>
              </p:nvSpPr>
              <p:spPr bwMode="auto">
                <a:xfrm>
                  <a:off x="3297238" y="2640013"/>
                  <a:ext cx="161925" cy="2190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0" name="Rectangle 68"/>
                <p:cNvSpPr>
                  <a:spLocks noChangeArrowheads="1"/>
                </p:cNvSpPr>
                <p:nvPr/>
              </p:nvSpPr>
              <p:spPr bwMode="auto">
                <a:xfrm>
                  <a:off x="3382963" y="2525713"/>
                  <a:ext cx="180975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(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58391" name="Rectangle 69"/>
                <p:cNvSpPr>
                  <a:spLocks noChangeArrowheads="1"/>
                </p:cNvSpPr>
                <p:nvPr/>
              </p:nvSpPr>
              <p:spPr bwMode="auto">
                <a:xfrm>
                  <a:off x="3459163" y="2525713"/>
                  <a:ext cx="247650" cy="3238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b="1" i="1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g</a:t>
                  </a:r>
                  <a:endParaRPr lang="en-US" sz="2400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</p:grpSp>
          <p:sp>
            <p:nvSpPr>
              <p:cNvPr id="58386" name="Rectangle 70"/>
              <p:cNvSpPr>
                <a:spLocks noChangeArrowheads="1"/>
              </p:cNvSpPr>
              <p:nvPr/>
            </p:nvSpPr>
            <p:spPr bwMode="auto">
              <a:xfrm>
                <a:off x="3602038" y="2524919"/>
                <a:ext cx="438150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  +</a:t>
                </a:r>
                <a:endParaRPr lang="en-US" sz="24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8387" name="Rectangle 71"/>
              <p:cNvSpPr>
                <a:spLocks noChangeArrowheads="1"/>
              </p:cNvSpPr>
              <p:nvPr/>
            </p:nvSpPr>
            <p:spPr bwMode="auto">
              <a:xfrm>
                <a:off x="4267200" y="2524919"/>
                <a:ext cx="1323975" cy="323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C(graphite)</a:t>
                </a:r>
                <a:endParaRPr lang="en-US" sz="2400" b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58378" name="Rectangle 75"/>
            <p:cNvSpPr>
              <a:spLocks noChangeArrowheads="1"/>
            </p:cNvSpPr>
            <p:nvPr/>
          </p:nvSpPr>
          <p:spPr bwMode="auto">
            <a:xfrm>
              <a:off x="1125538" y="3211513"/>
              <a:ext cx="59952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Initial</a:t>
              </a:r>
              <a:endParaRPr lang="en-US" sz="2000" b="1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379" name="Rectangle 79"/>
            <p:cNvSpPr>
              <a:spLocks noChangeArrowheads="1"/>
            </p:cNvSpPr>
            <p:nvPr/>
          </p:nvSpPr>
          <p:spPr bwMode="auto">
            <a:xfrm>
              <a:off x="1125538" y="3678238"/>
              <a:ext cx="9048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Change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8380" name="Rectangle 85"/>
            <p:cNvSpPr>
              <a:spLocks noChangeArrowheads="1"/>
            </p:cNvSpPr>
            <p:nvPr/>
          </p:nvSpPr>
          <p:spPr bwMode="auto">
            <a:xfrm>
              <a:off x="1125538" y="4146550"/>
              <a:ext cx="127118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Equilibrium</a:t>
              </a:r>
              <a:endParaRPr lang="en-US" sz="2000" b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58381" name="Straight Connector 69"/>
            <p:cNvCxnSpPr>
              <a:cxnSpLocks noChangeShapeType="1"/>
            </p:cNvCxnSpPr>
            <p:nvPr/>
          </p:nvCxnSpPr>
          <p:spPr bwMode="auto">
            <a:xfrm>
              <a:off x="1066800" y="30480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382" name="Straight Connector 70"/>
            <p:cNvCxnSpPr>
              <a:cxnSpLocks noChangeShapeType="1"/>
            </p:cNvCxnSpPr>
            <p:nvPr/>
          </p:nvCxnSpPr>
          <p:spPr bwMode="auto">
            <a:xfrm>
              <a:off x="1066800" y="4572000"/>
              <a:ext cx="60198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3" name="TextBox 16"/>
          <p:cNvSpPr txBox="1">
            <a:spLocks noChangeArrowheads="1"/>
          </p:cNvSpPr>
          <p:nvPr/>
        </p:nvSpPr>
        <p:spPr bwMode="auto">
          <a:xfrm>
            <a:off x="3770077" y="4739568"/>
            <a:ext cx="768255" cy="39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= </a:t>
            </a:r>
            <a:endParaRPr lang="en-US" sz="2000" u="sng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64" name="Group 23"/>
          <p:cNvGrpSpPr>
            <a:grpSpLocks/>
          </p:cNvGrpSpPr>
          <p:nvPr/>
        </p:nvGrpSpPr>
        <p:grpSpPr bwMode="auto">
          <a:xfrm>
            <a:off x="4379754" y="4587254"/>
            <a:ext cx="983200" cy="835652"/>
            <a:chOff x="3962400" y="5638800"/>
            <a:chExt cx="983077" cy="836126"/>
          </a:xfrm>
        </p:grpSpPr>
        <p:sp>
          <p:nvSpPr>
            <p:cNvPr id="65" name="TextBox 18"/>
            <p:cNvSpPr txBox="1">
              <a:spLocks noChangeArrowheads="1"/>
            </p:cNvSpPr>
            <p:nvPr/>
          </p:nvSpPr>
          <p:spPr bwMode="auto">
            <a:xfrm>
              <a:off x="3962400" y="5638800"/>
              <a:ext cx="917239" cy="836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 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CO(</a:t>
              </a:r>
              <a:r>
                <a:rPr lang="en-US" sz="2000" baseline="-25000" dirty="0" err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eq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</a:p>
          </p:txBody>
        </p:sp>
        <p:sp>
          <p:nvSpPr>
            <p:cNvPr id="66" name="TextBox 17"/>
            <p:cNvSpPr txBox="1">
              <a:spLocks noChangeArrowheads="1"/>
            </p:cNvSpPr>
            <p:nvPr/>
          </p:nvSpPr>
          <p:spPr bwMode="auto">
            <a:xfrm>
              <a:off x="4114800" y="5791200"/>
              <a:ext cx="83067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</a:t>
              </a:r>
              <a:r>
                <a:rPr lang="en-US" sz="1400" dirty="0" err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eq</a:t>
              </a:r>
              <a:r>
                <a:rPr lang="en-US" sz="12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)</a:t>
              </a:r>
            </a:p>
          </p:txBody>
        </p:sp>
        <p:cxnSp>
          <p:nvCxnSpPr>
            <p:cNvPr id="67" name="Straight Connector 20"/>
            <p:cNvCxnSpPr>
              <a:cxnSpLocks noChangeShapeType="1"/>
            </p:cNvCxnSpPr>
            <p:nvPr/>
          </p:nvCxnSpPr>
          <p:spPr bwMode="auto">
            <a:xfrm>
              <a:off x="4038600" y="6096000"/>
              <a:ext cx="771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8" name="TextBox 67"/>
          <p:cNvSpPr txBox="1"/>
          <p:nvPr/>
        </p:nvSpPr>
        <p:spPr>
          <a:xfrm>
            <a:off x="290290" y="4717136"/>
            <a:ext cx="3135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 are trying to find </a:t>
            </a:r>
            <a:r>
              <a:rPr lang="en-US" sz="2400" i="1" dirty="0" err="1" smtClean="0">
                <a:solidFill>
                  <a:srgbClr val="FF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p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11186" y="5669644"/>
            <a:ext cx="7707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We know that the total pressure at equilibrium is 0.757 atm. </a:t>
            </a:r>
            <a:endParaRPr lang="en-US" sz="2400" baseline="-25000" dirty="0">
              <a:solidFill>
                <a:srgbClr val="7030A0"/>
              </a:solidFill>
            </a:endParaRPr>
          </a:p>
        </p:txBody>
      </p:sp>
      <p:grpSp>
        <p:nvGrpSpPr>
          <p:cNvPr id="70" name="Group 23"/>
          <p:cNvGrpSpPr>
            <a:grpSpLocks/>
          </p:cNvGrpSpPr>
          <p:nvPr/>
        </p:nvGrpSpPr>
        <p:grpSpPr bwMode="auto">
          <a:xfrm>
            <a:off x="5577194" y="4594510"/>
            <a:ext cx="1208987" cy="836126"/>
            <a:chOff x="3962398" y="5638798"/>
            <a:chExt cx="1208833" cy="836600"/>
          </a:xfrm>
        </p:grpSpPr>
        <p:sp>
          <p:nvSpPr>
            <p:cNvPr id="71" name="TextBox 18"/>
            <p:cNvSpPr txBox="1">
              <a:spLocks noChangeArrowheads="1"/>
            </p:cNvSpPr>
            <p:nvPr/>
          </p:nvSpPr>
          <p:spPr bwMode="auto">
            <a:xfrm>
              <a:off x="3962398" y="5638798"/>
              <a:ext cx="1208833" cy="836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   (2x) 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</a:p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2000" i="1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(0.458-x)</a:t>
              </a:r>
              <a:endParaRPr lang="en-US" sz="2000" baseline="-25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cxnSp>
          <p:nvCxnSpPr>
            <p:cNvPr id="73" name="Straight Connector 20"/>
            <p:cNvCxnSpPr>
              <a:cxnSpLocks noChangeShapeType="1"/>
            </p:cNvCxnSpPr>
            <p:nvPr/>
          </p:nvCxnSpPr>
          <p:spPr bwMode="auto">
            <a:xfrm>
              <a:off x="4074799" y="6081476"/>
              <a:ext cx="98684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4" name="TextBox 16"/>
          <p:cNvSpPr txBox="1">
            <a:spLocks noChangeArrowheads="1"/>
          </p:cNvSpPr>
          <p:nvPr/>
        </p:nvSpPr>
        <p:spPr bwMode="auto">
          <a:xfrm>
            <a:off x="5301335" y="4848424"/>
            <a:ext cx="4042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= </a:t>
            </a:r>
            <a:endParaRPr lang="en-US" sz="2000" u="sng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974917" y="6219763"/>
            <a:ext cx="3195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0.757 </a:t>
            </a:r>
            <a:r>
              <a:rPr lang="en-US" sz="2400" dirty="0" err="1" smtClean="0">
                <a:solidFill>
                  <a:srgbClr val="7030A0"/>
                </a:solidFill>
              </a:rPr>
              <a:t>atm</a:t>
            </a:r>
            <a:r>
              <a:rPr lang="en-US" sz="2400" dirty="0" smtClean="0">
                <a:solidFill>
                  <a:srgbClr val="7030A0"/>
                </a:solidFill>
              </a:rPr>
              <a:t>  =  P</a:t>
            </a:r>
            <a:r>
              <a:rPr lang="en-US" sz="2400" baseline="-25000" dirty="0" smtClean="0">
                <a:solidFill>
                  <a:srgbClr val="7030A0"/>
                </a:solidFill>
              </a:rPr>
              <a:t>CO2</a:t>
            </a:r>
            <a:r>
              <a:rPr lang="en-US" sz="2400" dirty="0" smtClean="0">
                <a:solidFill>
                  <a:srgbClr val="7030A0"/>
                </a:solidFill>
              </a:rPr>
              <a:t> + P</a:t>
            </a:r>
            <a:r>
              <a:rPr lang="en-US" sz="2400" baseline="-25000" dirty="0" smtClean="0">
                <a:solidFill>
                  <a:srgbClr val="7030A0"/>
                </a:solidFill>
              </a:rPr>
              <a:t>CO</a:t>
            </a:r>
            <a:endParaRPr lang="en-US" sz="2400" baseline="-25000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8" grpId="0"/>
      <p:bldP spid="69" grpId="0"/>
      <p:bldP spid="74" grpId="0"/>
      <p:bldP spid="7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1255494"/>
            <a:ext cx="7924800" cy="460375"/>
            <a:chOff x="609600" y="1752600"/>
            <a:chExt cx="7924800" cy="460121"/>
          </a:xfrm>
        </p:grpSpPr>
        <p:sp>
          <p:nvSpPr>
            <p:cNvPr id="59414" name="TextBox 2"/>
            <p:cNvSpPr txBox="1">
              <a:spLocks noChangeArrowheads="1"/>
            </p:cNvSpPr>
            <p:nvPr/>
          </p:nvSpPr>
          <p:spPr bwMode="auto">
            <a:xfrm>
              <a:off x="609600" y="1752600"/>
              <a:ext cx="7924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The total pressure at equilibrium is 0.757 atm = </a:t>
              </a: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         + P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CO(eq)</a:t>
              </a:r>
              <a:endParaRPr lang="en-US" sz="20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415" name="TextBox 3"/>
            <p:cNvSpPr txBox="1">
              <a:spLocks noChangeArrowheads="1"/>
            </p:cNvSpPr>
            <p:nvPr/>
          </p:nvSpPr>
          <p:spPr bwMode="auto">
            <a:xfrm>
              <a:off x="6096000" y="1904944"/>
              <a:ext cx="8386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</a:t>
              </a:r>
              <a:r>
                <a:rPr lang="en-US" sz="14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r>
                <a:rPr lang="en-US" sz="14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(eq)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838200" y="2057406"/>
            <a:ext cx="6284913" cy="400050"/>
            <a:chOff x="838200" y="2362200"/>
            <a:chExt cx="6285358" cy="400110"/>
          </a:xfrm>
        </p:grpSpPr>
        <p:sp>
          <p:nvSpPr>
            <p:cNvPr id="59412" name="TextBox 6"/>
            <p:cNvSpPr txBox="1">
              <a:spLocks noChangeArrowheads="1"/>
            </p:cNvSpPr>
            <p:nvPr/>
          </p:nvSpPr>
          <p:spPr bwMode="auto">
            <a:xfrm>
              <a:off x="838200" y="2362200"/>
              <a:ext cx="32271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0.757 </a:t>
              </a:r>
              <a:r>
                <a:rPr lang="en-US" sz="2000" dirty="0" err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atm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0.458 – </a:t>
              </a:r>
              <a:r>
                <a:rPr lang="en-US" sz="2000" i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x</a:t>
              </a: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+ 2</a:t>
              </a:r>
              <a:r>
                <a:rPr lang="en-US" sz="2000" i="1" dirty="0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x</a:t>
              </a:r>
              <a:endPara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59413" name="TextBox 7"/>
            <p:cNvSpPr txBox="1">
              <a:spLocks noChangeArrowheads="1"/>
            </p:cNvSpPr>
            <p:nvPr/>
          </p:nvSpPr>
          <p:spPr bwMode="auto">
            <a:xfrm>
              <a:off x="4648200" y="2362200"/>
              <a:ext cx="24753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(from reaction table)</a:t>
              </a:r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14400" y="2667006"/>
            <a:ext cx="3640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0.757 atm = 0.458 + </a:t>
            </a:r>
            <a:r>
              <a:rPr lang="en-US" sz="2000" i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x</a:t>
            </a:r>
            <a:endParaRPr lang="en-US" sz="200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 smtClean="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x</a:t>
            </a:r>
            <a:r>
              <a:rPr lang="en-US" sz="2000" i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 </a:t>
            </a:r>
            <a:r>
              <a:rPr lang="en-US" sz="200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t>= 0.757 – 0.458 = 0.299 atm</a:t>
            </a:r>
            <a:endParaRPr lang="en-US" sz="2000" i="1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533400" y="3664860"/>
            <a:ext cx="7391400" cy="857250"/>
            <a:chOff x="533400" y="3886200"/>
            <a:chExt cx="7391400" cy="857338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533400" y="3886200"/>
              <a:ext cx="7391400" cy="460177"/>
              <a:chOff x="304800" y="3886200"/>
              <a:chExt cx="7391400" cy="460177"/>
            </a:xfrm>
          </p:grpSpPr>
          <p:sp>
            <p:nvSpPr>
              <p:cNvPr id="59410" name="TextBox 11"/>
              <p:cNvSpPr txBox="1">
                <a:spLocks noChangeArrowheads="1"/>
              </p:cNvSpPr>
              <p:nvPr/>
            </p:nvSpPr>
            <p:spPr bwMode="auto">
              <a:xfrm>
                <a:off x="304800" y="3886200"/>
                <a:ext cx="73914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At equilibrium </a:t>
                </a: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          =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0.458 – </a:t>
                </a:r>
                <a:r>
                  <a:rPr lang="en-US" sz="2000" i="1" dirty="0" smtClean="0">
                    <a:solidFill>
                      <a:srgbClr val="000000"/>
                    </a:solidFill>
                    <a:ea typeface="ＭＳ Ｐゴシック" pitchFamily="34" charset="-128"/>
                    <a:cs typeface="Arial" pitchFamily="34" charset="0"/>
                  </a:rPr>
                  <a:t>x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0.458 – 0.299 = 0.159 </a:t>
                </a:r>
                <a:r>
                  <a:rPr lang="en-US" sz="20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atm</a:t>
                </a:r>
                <a:endPara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sp>
            <p:nvSpPr>
              <p:cNvPr id="59411" name="TextBox 12"/>
              <p:cNvSpPr txBox="1">
                <a:spLocks noChangeArrowheads="1"/>
              </p:cNvSpPr>
              <p:nvPr/>
            </p:nvSpPr>
            <p:spPr bwMode="auto">
              <a:xfrm>
                <a:off x="2056909" y="4038600"/>
                <a:ext cx="83869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CO</a:t>
                </a:r>
                <a:r>
                  <a:rPr lang="en-US" sz="1400" baseline="-250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2</a:t>
                </a:r>
                <a:r>
                  <a:rPr lang="en-US" sz="140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(eq)</a:t>
                </a:r>
              </a:p>
            </p:txBody>
          </p:sp>
        </p:grpSp>
        <p:sp>
          <p:nvSpPr>
            <p:cNvPr id="59409" name="TextBox 14"/>
            <p:cNvSpPr txBox="1">
              <a:spLocks noChangeArrowheads="1"/>
            </p:cNvSpPr>
            <p:nvPr/>
          </p:nvSpPr>
          <p:spPr bwMode="auto">
            <a:xfrm>
              <a:off x="2133600" y="4343400"/>
              <a:ext cx="3895618" cy="4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CO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2</a:t>
              </a:r>
              <a:r>
                <a:rPr lang="en-US" sz="2000" i="1" smtClean="0">
                  <a:solidFill>
                    <a:srgbClr val="000000"/>
                  </a:solidFill>
                  <a:ea typeface="ＭＳ Ｐゴシック" pitchFamily="34" charset="-128"/>
                  <a:cs typeface="Arial" pitchFamily="34" charset="0"/>
                </a:rPr>
                <a:t>x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2(0.299) = 0.598 atm</a:t>
              </a:r>
              <a:endParaRPr lang="en-US" sz="2000" i="1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826657" y="5248275"/>
            <a:ext cx="3798888" cy="847725"/>
            <a:chOff x="1143000" y="4800600"/>
            <a:chExt cx="3798411" cy="848206"/>
          </a:xfrm>
        </p:grpSpPr>
        <p:sp>
          <p:nvSpPr>
            <p:cNvPr id="59399" name="TextBox 16"/>
            <p:cNvSpPr txBox="1">
              <a:spLocks noChangeArrowheads="1"/>
            </p:cNvSpPr>
            <p:nvPr/>
          </p:nvSpPr>
          <p:spPr bwMode="auto">
            <a:xfrm>
              <a:off x="1143000" y="4953000"/>
              <a:ext cx="76815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i="1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K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p</a:t>
              </a: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 = </a:t>
              </a:r>
              <a:endParaRPr lang="en-US" sz="2000" u="sng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grpSp>
          <p:nvGrpSpPr>
            <p:cNvPr id="7" name="Group 23"/>
            <p:cNvGrpSpPr>
              <a:grpSpLocks/>
            </p:cNvGrpSpPr>
            <p:nvPr/>
          </p:nvGrpSpPr>
          <p:grpSpPr bwMode="auto">
            <a:xfrm>
              <a:off x="1752600" y="4800600"/>
              <a:ext cx="983077" cy="836126"/>
              <a:chOff x="3962400" y="5638800"/>
              <a:chExt cx="983077" cy="836126"/>
            </a:xfrm>
          </p:grpSpPr>
          <p:sp>
            <p:nvSpPr>
              <p:cNvPr id="59405" name="TextBox 18"/>
              <p:cNvSpPr txBox="1">
                <a:spLocks noChangeArrowheads="1"/>
              </p:cNvSpPr>
              <p:nvPr/>
            </p:nvSpPr>
            <p:spPr bwMode="auto">
              <a:xfrm>
                <a:off x="3962400" y="5638800"/>
                <a:ext cx="917239" cy="836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 </a:t>
                </a:r>
                <a:r>
                  <a:rPr lang="en-US" sz="20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2</a:t>
                </a:r>
              </a:p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CO(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eq</a:t>
                </a:r>
                <a:r>
                  <a: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</a:t>
                </a:r>
              </a:p>
            </p:txBody>
          </p:sp>
          <p:sp>
            <p:nvSpPr>
              <p:cNvPr id="59406" name="TextBox 17"/>
              <p:cNvSpPr txBox="1">
                <a:spLocks noChangeArrowheads="1"/>
              </p:cNvSpPr>
              <p:nvPr/>
            </p:nvSpPr>
            <p:spPr bwMode="auto">
              <a:xfrm>
                <a:off x="4114800" y="5791200"/>
                <a:ext cx="83067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ts val="1000"/>
                  </a:spcBef>
                  <a:spcAft>
                    <a:spcPct val="0"/>
                  </a:spcAft>
                </a:pP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CO</a:t>
                </a:r>
                <a:r>
                  <a:rPr lang="en-US" sz="14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2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(</a:t>
                </a:r>
                <a:r>
                  <a:rPr lang="en-US" sz="14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eq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)</a:t>
                </a:r>
              </a:p>
            </p:txBody>
          </p:sp>
          <p:cxnSp>
            <p:nvCxnSpPr>
              <p:cNvPr id="59407" name="Straight Connector 20"/>
              <p:cNvCxnSpPr>
                <a:cxnSpLocks noChangeShapeType="1"/>
              </p:cNvCxnSpPr>
              <p:nvPr/>
            </p:nvCxnSpPr>
            <p:spPr bwMode="auto">
              <a:xfrm>
                <a:off x="4038600" y="6096000"/>
                <a:ext cx="771939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59401" name="TextBox 24"/>
            <p:cNvSpPr txBox="1">
              <a:spLocks noChangeArrowheads="1"/>
            </p:cNvSpPr>
            <p:nvPr/>
          </p:nvSpPr>
          <p:spPr bwMode="auto">
            <a:xfrm>
              <a:off x="2743200" y="4953000"/>
              <a:ext cx="33374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=</a:t>
              </a:r>
            </a:p>
          </p:txBody>
        </p:sp>
        <p:sp>
          <p:nvSpPr>
            <p:cNvPr id="59402" name="TextBox 26"/>
            <p:cNvSpPr txBox="1">
              <a:spLocks noChangeArrowheads="1"/>
            </p:cNvSpPr>
            <p:nvPr/>
          </p:nvSpPr>
          <p:spPr bwMode="auto">
            <a:xfrm>
              <a:off x="3048000" y="4876800"/>
              <a:ext cx="920445" cy="772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0.598</a:t>
              </a:r>
              <a:r>
                <a:rPr lang="en-US" sz="2000" baseline="30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20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  <a:p>
              <a:pPr eaLnBrk="0" fontAlgn="base" hangingPunct="0">
                <a:spcBef>
                  <a:spcPts val="50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0.159</a:t>
              </a:r>
            </a:p>
          </p:txBody>
        </p:sp>
        <p:cxnSp>
          <p:nvCxnSpPr>
            <p:cNvPr id="59403" name="Straight Connector 27"/>
            <p:cNvCxnSpPr>
              <a:cxnSpLocks noChangeShapeType="1"/>
            </p:cNvCxnSpPr>
            <p:nvPr/>
          </p:nvCxnSpPr>
          <p:spPr bwMode="auto">
            <a:xfrm>
              <a:off x="3124200" y="5257800"/>
              <a:ext cx="77193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9404" name="TextBox 28"/>
            <p:cNvSpPr txBox="1">
              <a:spLocks noChangeArrowheads="1"/>
            </p:cNvSpPr>
            <p:nvPr/>
          </p:nvSpPr>
          <p:spPr bwMode="auto">
            <a:xfrm>
              <a:off x="4038600" y="4953000"/>
              <a:ext cx="90281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= 2.25</a:t>
              </a:r>
            </a:p>
          </p:txBody>
        </p:sp>
      </p:grp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99A0-0EA9-4D65-B482-594BDC963572}" type="slidenum">
              <a:rPr lang="en-US"/>
              <a:pPr/>
              <a:t>5</a:t>
            </a:fld>
            <a:endParaRPr lang="en-US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4636" y="1113972"/>
            <a:ext cx="8382000" cy="2743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The </a:t>
            </a:r>
            <a:r>
              <a:rPr lang="en-US" altLang="en-US" sz="2800" b="1" u="sng" dirty="0" smtClean="0"/>
              <a:t>reaction quotient</a:t>
            </a:r>
            <a:r>
              <a:rPr lang="en-US" altLang="en-US" sz="2800" dirty="0" smtClean="0"/>
              <a:t> 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dirty="0" smtClean="0"/>
              <a:t> </a:t>
            </a:r>
            <a:r>
              <a:rPr lang="en-US" altLang="en-US" dirty="0"/>
              <a:t>has the same form </a:t>
            </a:r>
            <a:r>
              <a:rPr lang="en-US" altLang="en-US" dirty="0" smtClean="0"/>
              <a:t>as the equilibrium constant 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en-US" altLang="en-US" sz="3000" b="1" baseline="-25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en-US" sz="2800" dirty="0"/>
              <a:t>The major difference between 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and </a:t>
            </a:r>
            <a:r>
              <a:rPr lang="en-US" altLang="en-US" sz="30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is that the concentrations used in </a:t>
            </a:r>
            <a:r>
              <a:rPr lang="en-US" altLang="en-US" sz="3000" b="1" i="1" dirty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en-US" sz="2800" dirty="0"/>
              <a:t> are </a:t>
            </a:r>
            <a:r>
              <a:rPr lang="en-US" altLang="en-US" sz="2800" b="1" i="1" u="sng" dirty="0">
                <a:solidFill>
                  <a:srgbClr val="FF0000"/>
                </a:solidFill>
              </a:rPr>
              <a:t>not necessarily equilibrium values.</a:t>
            </a:r>
          </a:p>
        </p:txBody>
      </p:sp>
      <p:graphicFrame>
        <p:nvGraphicFramePr>
          <p:cNvPr id="642049" name="Object 20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34505461"/>
              </p:ext>
            </p:extLst>
          </p:nvPr>
        </p:nvGraphicFramePr>
        <p:xfrm>
          <a:off x="2394907" y="4657722"/>
          <a:ext cx="4296175" cy="1141671"/>
        </p:xfrm>
        <a:graphic>
          <a:graphicData uri="http://schemas.openxmlformats.org/presentationml/2006/ole">
            <p:oleObj spid="_x0000_s382991" name="Equation" r:id="rId4" imgW="1625600" imgH="431800" progId="Equation.3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2718483" y="3740542"/>
            <a:ext cx="3635932" cy="584775"/>
            <a:chOff x="2718483" y="1679518"/>
            <a:chExt cx="3635932" cy="584775"/>
          </a:xfrm>
        </p:grpSpPr>
        <p:sp>
          <p:nvSpPr>
            <p:cNvPr id="10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382992" name="CS ChemDraw Drawing" r:id="rId5" imgW="1014619" imgH="243270" progId="ChemDraw.Document.6.0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AutoShape 13"/>
          <p:cNvSpPr>
            <a:spLocks noChangeArrowheads="1"/>
          </p:cNvSpPr>
          <p:nvPr/>
        </p:nvSpPr>
        <p:spPr bwMode="auto">
          <a:xfrm>
            <a:off x="2438400" y="1092198"/>
            <a:ext cx="4267200" cy="2173288"/>
          </a:xfrm>
          <a:prstGeom prst="roundRect">
            <a:avLst>
              <a:gd name="adj" fmla="val 16667"/>
            </a:avLst>
          </a:prstGeom>
          <a:solidFill>
            <a:srgbClr val="99FF33">
              <a:alpha val="20000"/>
            </a:srgbClr>
          </a:solidFill>
          <a:ln w="28575">
            <a:solidFill>
              <a:srgbClr val="92D050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000" dirty="0"/>
              <a:t>PRELIMINARY SETTING UP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Write the balanced equation.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Write the reaction quotient, </a:t>
            </a:r>
            <a:r>
              <a:rPr lang="en-US" sz="2000" i="1" dirty="0"/>
              <a:t>Q</a:t>
            </a:r>
            <a:r>
              <a:rPr lang="en-US" sz="2000" dirty="0"/>
              <a:t>.</a:t>
            </a:r>
          </a:p>
          <a:p>
            <a:pPr>
              <a:spcBef>
                <a:spcPts val="600"/>
              </a:spcBef>
              <a:buFont typeface="Times" charset="0"/>
              <a:buAutoNum type="arabicPeriod"/>
            </a:pPr>
            <a:r>
              <a:rPr lang="en-US" sz="2000" dirty="0"/>
              <a:t> Convert all amounts into the correct units (</a:t>
            </a:r>
            <a:r>
              <a:rPr lang="en-US" sz="2000" i="1" dirty="0"/>
              <a:t>M</a:t>
            </a:r>
            <a:r>
              <a:rPr lang="en-US" sz="2000" dirty="0"/>
              <a:t> or </a:t>
            </a:r>
            <a:r>
              <a:rPr lang="en-US" sz="2000" dirty="0" err="1"/>
              <a:t>atm</a:t>
            </a:r>
            <a:r>
              <a:rPr lang="en-US" sz="2000" dirty="0"/>
              <a:t>).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133600" y="3448048"/>
            <a:ext cx="4876800" cy="3286125"/>
            <a:chOff x="2133600" y="3347044"/>
            <a:chExt cx="4876800" cy="3285333"/>
          </a:xfrm>
        </p:grpSpPr>
        <p:sp>
          <p:nvSpPr>
            <p:cNvPr id="84996" name="AutoShape 13"/>
            <p:cNvSpPr>
              <a:spLocks noChangeArrowheads="1"/>
            </p:cNvSpPr>
            <p:nvPr/>
          </p:nvSpPr>
          <p:spPr bwMode="auto">
            <a:xfrm>
              <a:off x="2133600" y="3347044"/>
              <a:ext cx="4876800" cy="328533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20000"/>
              </a:srgbClr>
            </a:solidFill>
            <a:ln w="28575">
              <a:solidFill>
                <a:srgbClr val="99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/>
                <a:t>WORKING ON THE REACTION TABLE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r>
                <a:rPr lang="en-US" sz="2000"/>
                <a:t> When reaction direction is not known, compare </a:t>
              </a:r>
              <a:r>
                <a:rPr lang="en-US" sz="2000" i="1"/>
                <a:t>Q</a:t>
              </a:r>
              <a:r>
                <a:rPr lang="en-US" sz="2000"/>
                <a:t> with </a:t>
              </a:r>
              <a:r>
                <a:rPr lang="en-US" sz="2000" i="1"/>
                <a:t>K</a:t>
              </a:r>
              <a:r>
                <a:rPr lang="en-US" sz="2000"/>
                <a:t>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r>
                <a:rPr lang="en-US" sz="2000"/>
                <a:t> Construct a reaction table.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4"/>
              </a:pPr>
              <a:endParaRPr lang="en-US" sz="1800"/>
            </a:p>
            <a:p>
              <a:pPr>
                <a:spcBef>
                  <a:spcPts val="600"/>
                </a:spcBef>
              </a:pPr>
              <a:endParaRPr lang="en-US" sz="1800"/>
            </a:p>
            <a:p>
              <a:pPr>
                <a:spcBef>
                  <a:spcPts val="600"/>
                </a:spcBef>
              </a:pPr>
              <a:endParaRPr lang="en-US" sz="1800"/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auto">
            <a:xfrm>
              <a:off x="2819400" y="5454736"/>
              <a:ext cx="3467100" cy="102210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800" dirty="0">
                  <a:latin typeface="Arial" charset="0"/>
                  <a:ea typeface="+mn-ea"/>
                  <a:sym typeface="Wingdings"/>
                </a:rPr>
                <a:t> Check the sign of </a:t>
              </a:r>
              <a:r>
                <a:rPr lang="en-US" sz="1800" i="1" dirty="0">
                  <a:latin typeface="+mn-lt"/>
                  <a:ea typeface="+mn-ea"/>
                  <a:sym typeface="Wingdings"/>
                </a:rPr>
                <a:t>x</a:t>
              </a:r>
              <a:r>
                <a:rPr lang="en-US" sz="1800" dirty="0">
                  <a:latin typeface="Arial" charset="0"/>
                  <a:ea typeface="+mn-ea"/>
                  <a:sym typeface="Wingdings"/>
                </a:rPr>
                <a:t>, the change in the concentration (or pressure).</a:t>
              </a:r>
              <a:endParaRPr lang="en-US" sz="1800" dirty="0">
                <a:latin typeface="Arial" charset="0"/>
                <a:ea typeface="+mn-ea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Method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63468" y="1031575"/>
            <a:ext cx="5788025" cy="5147508"/>
            <a:chOff x="1373188" y="1187056"/>
            <a:chExt cx="5788025" cy="5382890"/>
          </a:xfrm>
        </p:grpSpPr>
        <p:sp>
          <p:nvSpPr>
            <p:cNvPr id="86019" name="AutoShape 13"/>
            <p:cNvSpPr>
              <a:spLocks noChangeArrowheads="1"/>
            </p:cNvSpPr>
            <p:nvPr/>
          </p:nvSpPr>
          <p:spPr bwMode="auto">
            <a:xfrm>
              <a:off x="1373188" y="1187056"/>
              <a:ext cx="5788025" cy="5382890"/>
            </a:xfrm>
            <a:prstGeom prst="roundRect">
              <a:avLst>
                <a:gd name="adj" fmla="val 16667"/>
              </a:avLst>
            </a:prstGeom>
            <a:solidFill>
              <a:srgbClr val="FFCCFF">
                <a:alpha val="20000"/>
              </a:srgbClr>
            </a:solidFill>
            <a:ln w="28575">
              <a:solidFill>
                <a:srgbClr val="FF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 algn="ctr">
                <a:spcBef>
                  <a:spcPts val="1000"/>
                </a:spcBef>
                <a:spcAft>
                  <a:spcPts val="1000"/>
                </a:spcAft>
              </a:pPr>
              <a:r>
                <a:rPr lang="en-US" sz="2000" dirty="0"/>
                <a:t>SOLVING FOR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AND EQUILIBRIUM QUANTITIES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6"/>
              </a:pPr>
              <a:r>
                <a:rPr lang="en-US" sz="2000" dirty="0"/>
                <a:t> Substitute the quantities into </a:t>
              </a:r>
              <a:r>
                <a:rPr lang="en-US" sz="2000" i="1" dirty="0" smtClean="0"/>
                <a:t>K </a:t>
              </a:r>
              <a:r>
                <a:rPr lang="en-US" sz="2000" dirty="0" smtClean="0"/>
                <a:t>equation.</a:t>
              </a: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6"/>
              </a:pPr>
              <a:r>
                <a:rPr lang="en-US" sz="2000" dirty="0"/>
                <a:t> To simplify the math, assume that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is negligible: </a:t>
              </a:r>
            </a:p>
            <a:p>
              <a:pPr algn="ctr">
                <a:spcBef>
                  <a:spcPts val="600"/>
                </a:spcBef>
              </a:pPr>
              <a:r>
                <a:rPr lang="en-US" sz="2000" dirty="0"/>
                <a:t>([A]</a:t>
              </a:r>
              <a:r>
                <a:rPr lang="en-US" sz="2000" baseline="-25000" dirty="0"/>
                <a:t>init</a:t>
              </a:r>
              <a:r>
                <a:rPr lang="en-US" sz="2000" dirty="0"/>
                <a:t> –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 = [A]</a:t>
              </a:r>
              <a:r>
                <a:rPr lang="en-US" sz="2000" baseline="-25000" dirty="0" err="1"/>
                <a:t>eq</a:t>
              </a:r>
              <a:r>
                <a:rPr lang="en-US" sz="2000" dirty="0"/>
                <a:t> ≈ [A]</a:t>
              </a:r>
              <a:r>
                <a:rPr lang="en-US" sz="2000" baseline="-25000" dirty="0"/>
                <a:t>init</a:t>
              </a:r>
              <a:r>
                <a:rPr lang="en-US" sz="2000" dirty="0"/>
                <a:t>)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r>
                <a:rPr lang="en-US" sz="2000" dirty="0"/>
                <a:t> Solve for </a:t>
              </a:r>
              <a:r>
                <a:rPr lang="en-US" sz="2000" i="1" dirty="0">
                  <a:latin typeface="Times" charset="0"/>
                </a:rPr>
                <a:t>x</a:t>
              </a:r>
              <a:r>
                <a:rPr lang="en-US" sz="2000" dirty="0"/>
                <a:t>.</a:t>
              </a:r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endParaRPr lang="en-US" sz="2000" dirty="0"/>
            </a:p>
            <a:p>
              <a:pPr>
                <a:spcBef>
                  <a:spcPts val="600"/>
                </a:spcBef>
                <a:buFont typeface="Times" charset="0"/>
                <a:buAutoNum type="arabicPeriod" startAt="8"/>
              </a:pPr>
              <a:r>
                <a:rPr lang="en-US" sz="2000" dirty="0"/>
                <a:t> Find the equilibrium quantities.</a:t>
              </a:r>
            </a:p>
            <a:p>
              <a:pPr>
                <a:spcBef>
                  <a:spcPts val="600"/>
                </a:spcBef>
              </a:pPr>
              <a:endParaRPr lang="en-US" sz="2000" dirty="0"/>
            </a:p>
            <a:p>
              <a:pPr>
                <a:spcBef>
                  <a:spcPts val="600"/>
                </a:spcBef>
              </a:pPr>
              <a:endParaRPr lang="en-US" sz="1800" dirty="0"/>
            </a:p>
          </p:txBody>
        </p:sp>
        <p:sp>
          <p:nvSpPr>
            <p:cNvPr id="86020" name="AutoShape 13"/>
            <p:cNvSpPr>
              <a:spLocks noChangeArrowheads="1"/>
            </p:cNvSpPr>
            <p:nvPr/>
          </p:nvSpPr>
          <p:spPr bwMode="auto">
            <a:xfrm>
              <a:off x="2286000" y="5714958"/>
              <a:ext cx="3962400" cy="71508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</a:pPr>
              <a:r>
                <a:rPr lang="en-US" sz="1800">
                  <a:sym typeface="Wingdings" pitchFamily="2" charset="2"/>
                </a:rPr>
                <a:t> Check to see that calculated values give the known </a:t>
              </a:r>
              <a:r>
                <a:rPr lang="en-US" sz="1800" i="1">
                  <a:sym typeface="Wingdings" pitchFamily="2" charset="2"/>
                </a:rPr>
                <a:t>K</a:t>
              </a:r>
              <a:r>
                <a:rPr lang="en-US" sz="1800">
                  <a:sym typeface="Wingdings" pitchFamily="2" charset="2"/>
                </a:rPr>
                <a:t>.</a:t>
              </a:r>
              <a:endParaRPr lang="en-US" sz="1800"/>
            </a:p>
          </p:txBody>
        </p:sp>
        <p:sp>
          <p:nvSpPr>
            <p:cNvPr id="6" name="AutoShape 13"/>
            <p:cNvSpPr>
              <a:spLocks noChangeArrowheads="1"/>
            </p:cNvSpPr>
            <p:nvPr/>
          </p:nvSpPr>
          <p:spPr bwMode="auto">
            <a:xfrm>
              <a:off x="2286000" y="4000757"/>
              <a:ext cx="3962400" cy="106743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/>
            <a:p>
              <a:pPr>
                <a:spcBef>
                  <a:spcPts val="1000"/>
                </a:spcBef>
                <a:spcAft>
                  <a:spcPts val="1000"/>
                </a:spcAft>
                <a:defRPr/>
              </a:pPr>
              <a:r>
                <a:rPr lang="en-US" sz="1800" dirty="0">
                  <a:latin typeface="Arial" charset="0"/>
                  <a:ea typeface="+mn-ea"/>
                  <a:sym typeface="Wingdings"/>
                </a:rPr>
                <a:t> Check that assumption is justified (&lt;5% error). If not, solve quadratic equation for </a:t>
              </a:r>
              <a:r>
                <a:rPr lang="en-US" sz="1800" i="1" dirty="0">
                  <a:latin typeface="+mn-lt"/>
                  <a:ea typeface="+mn-ea"/>
                  <a:sym typeface="Wingdings"/>
                </a:rPr>
                <a:t>x</a:t>
              </a:r>
              <a:r>
                <a:rPr lang="en-US" sz="1800" dirty="0">
                  <a:latin typeface="Arial" charset="0"/>
                  <a:ea typeface="+mn-ea"/>
                  <a:sym typeface="Wingdings"/>
                </a:rPr>
                <a:t>.</a:t>
              </a:r>
              <a:endParaRPr lang="en-US" sz="1800" dirty="0">
                <a:latin typeface="Arial" charset="0"/>
                <a:ea typeface="+mn-ea"/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ICE Method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3175000"/>
            <a:ext cx="5308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53</a:t>
            </a:fld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0945" y="3586828"/>
            <a:ext cx="7456709" cy="2536079"/>
          </a:xfrm>
        </p:spPr>
        <p:txBody>
          <a:bodyPr wrap="square">
            <a:spAutoFit/>
          </a:bodyPr>
          <a:lstStyle/>
          <a:p>
            <a:r>
              <a:rPr lang="en-US" altLang="en-US" sz="2400" dirty="0" smtClean="0"/>
              <a:t>A chemical system at equilibrium is a balance between forward and reveres reactions. </a:t>
            </a:r>
          </a:p>
          <a:p>
            <a:r>
              <a:rPr lang="en-US" altLang="en-US" sz="2400" dirty="0" smtClean="0"/>
              <a:t>An external perturbation can change the rates of the forward and reverse reactions.</a:t>
            </a:r>
          </a:p>
          <a:p>
            <a:pPr>
              <a:spcBef>
                <a:spcPts val="1200"/>
              </a:spcBef>
            </a:pPr>
            <a:r>
              <a:rPr lang="en-US" altLang="en-US" sz="2400" dirty="0" smtClean="0"/>
              <a:t>Such disturbance usually leads to a shift from the established chemical equilibrium.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0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700422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5" name="Rectangle 14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004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2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042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54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800" dirty="0" smtClean="0"/>
              <a:t>How we will “poke” our equilibrium: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Concentration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Pressure/volume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Temperature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6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773128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33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000" u="sng" dirty="0" smtClean="0">
                <a:latin typeface="+mj-lt"/>
                <a:ea typeface="+mj-ea"/>
                <a:cs typeface="+mj-cs"/>
              </a:rPr>
              <a:t>Le </a:t>
            </a:r>
            <a:r>
              <a:rPr lang="en-US" sz="4000" u="sng" dirty="0" err="1" smtClean="0">
                <a:latin typeface="+mj-lt"/>
                <a:ea typeface="+mj-ea"/>
                <a:cs typeface="+mj-cs"/>
              </a:rPr>
              <a:t>Châtelier’s</a:t>
            </a:r>
            <a:r>
              <a:rPr lang="en-US" sz="4000" u="sng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508168" y="2128229"/>
            <a:ext cx="3505200" cy="3890208"/>
            <a:chOff x="5406570" y="2113715"/>
            <a:chExt cx="3505200" cy="3890208"/>
          </a:xfrm>
        </p:grpSpPr>
        <p:pic>
          <p:nvPicPr>
            <p:cNvPr id="6" name="Picture 5" descr="Le Chatelier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9430" y="2113715"/>
              <a:ext cx="2781300" cy="2979081"/>
            </a:xfrm>
            <a:prstGeom prst="rect">
              <a:avLst/>
            </a:prstGeom>
          </p:spPr>
        </p:pic>
        <p:sp>
          <p:nvSpPr>
            <p:cNvPr id="7" name="Rectangle 3"/>
            <p:cNvSpPr txBox="1">
              <a:spLocks noChangeArrowheads="1"/>
            </p:cNvSpPr>
            <p:nvPr/>
          </p:nvSpPr>
          <p:spPr>
            <a:xfrm>
              <a:off x="5406570" y="5095982"/>
              <a:ext cx="3505200" cy="907941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Henry Le </a:t>
              </a:r>
              <a:r>
                <a:rPr kumimoji="0" lang="en-US" alt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Châtelier</a:t>
              </a: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</a:p>
            <a:p>
              <a:pPr marL="274320" marR="0" lvl="0" indent="-274320" algn="ctr" defTabSz="914400" rtl="0" eaLnBrk="1" fontAlgn="auto" latinLnBrk="0" hangingPunct="1">
                <a:lnSpc>
                  <a:spcPct val="100000"/>
                </a:lnSpc>
                <a:spcBef>
                  <a:spcPts val="580"/>
                </a:spcBef>
                <a:spcAft>
                  <a:spcPts val="0"/>
                </a:spcAft>
                <a:buClr>
                  <a:schemeClr val="accent1"/>
                </a:buClr>
                <a:buSzPct val="85000"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ea typeface="+mn-ea"/>
                  <a:cs typeface="+mn-cs"/>
                </a:rPr>
                <a:t>(1850-1936)</a:t>
              </a:r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18890" y="928916"/>
            <a:ext cx="807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When a chemical system at equilibrium is disturbed, it </a:t>
            </a:r>
            <a:r>
              <a:rPr lang="en-US" sz="2400" b="0" dirty="0" smtClean="0"/>
              <a:t>returns to </a:t>
            </a:r>
            <a:r>
              <a:rPr lang="en-US" sz="2400" b="0" dirty="0"/>
              <a:t>equilibrium </a:t>
            </a:r>
            <a:r>
              <a:rPr lang="en-US" sz="2400" b="0" dirty="0" smtClean="0"/>
              <a:t>by </a:t>
            </a:r>
            <a:r>
              <a:rPr lang="en-US" sz="2400" b="0" dirty="0"/>
              <a:t>undergoing a </a:t>
            </a:r>
            <a:r>
              <a:rPr lang="en-US" sz="2400" i="1" dirty="0"/>
              <a:t>net reaction </a:t>
            </a:r>
            <a:r>
              <a:rPr lang="en-US" sz="2400" b="0" dirty="0"/>
              <a:t>that </a:t>
            </a:r>
            <a:r>
              <a:rPr lang="en-US" sz="2400" i="1" dirty="0"/>
              <a:t>reduces</a:t>
            </a:r>
            <a:r>
              <a:rPr lang="en-US" sz="2400" b="0" dirty="0"/>
              <a:t> the effect of the disturbance.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4928" y="2504111"/>
            <a:ext cx="54356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Change in Concentrations</a:t>
            </a:r>
            <a:endParaRPr lang="en-US" sz="4000" u="sng" dirty="0"/>
          </a:p>
        </p:txBody>
      </p:sp>
      <p:grpSp>
        <p:nvGrpSpPr>
          <p:cNvPr id="7" name="Group 7"/>
          <p:cNvGrpSpPr/>
          <p:nvPr/>
        </p:nvGrpSpPr>
        <p:grpSpPr>
          <a:xfrm>
            <a:off x="2747510" y="1125870"/>
            <a:ext cx="3635932" cy="584775"/>
            <a:chOff x="2718483" y="1679518"/>
            <a:chExt cx="3635932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776196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776475" y="1894519"/>
            <a:ext cx="7583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double the concentration of D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grpSp>
        <p:nvGrpSpPr>
          <p:cNvPr id="12" name="Group 25"/>
          <p:cNvGrpSpPr/>
          <p:nvPr/>
        </p:nvGrpSpPr>
        <p:grpSpPr>
          <a:xfrm>
            <a:off x="2495265" y="2332636"/>
            <a:ext cx="1429944" cy="886027"/>
            <a:chOff x="3947849" y="3641344"/>
            <a:chExt cx="1283381" cy="697909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5280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02098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947849" y="3818183"/>
              <a:ext cx="501528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38964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308214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36197" y="4792808"/>
            <a:ext cx="1790258" cy="886027"/>
            <a:chOff x="3837641" y="3641344"/>
            <a:chExt cx="1606764" cy="697909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703186" y="3641344"/>
              <a:ext cx="741219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[2D]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6307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837641" y="3818183"/>
              <a:ext cx="61173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Q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45477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47291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81998" y="6084113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&gt; K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0508" y="6066974"/>
            <a:ext cx="367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reaction will “shift left”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t="1938"/>
          <a:stretch>
            <a:fillRect/>
          </a:stretch>
        </p:blipFill>
        <p:spPr bwMode="auto">
          <a:xfrm>
            <a:off x="5783936" y="914163"/>
            <a:ext cx="2972227" cy="528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943430" y="1052280"/>
            <a:ext cx="3831771" cy="461665"/>
            <a:chOff x="457200" y="1219200"/>
            <a:chExt cx="4572000" cy="461665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7200" y="1219200"/>
              <a:ext cx="4572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 pitchFamily="34" charset="0"/>
                  <a:cs typeface="Arial" pitchFamily="34" charset="0"/>
                </a:rPr>
                <a:t>PCl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3(</a:t>
              </a:r>
              <a:r>
                <a:rPr lang="en-US" sz="24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400" dirty="0">
                  <a:latin typeface="Calibri" pitchFamily="34" charset="0"/>
                  <a:cs typeface="Arial" pitchFamily="34" charset="0"/>
                </a:rPr>
                <a:t>   +   Cl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400" i="1" baseline="-25000" dirty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               </a:t>
              </a:r>
              <a:r>
                <a:rPr lang="en-US" sz="2400" baseline="-25000" dirty="0" smtClean="0">
                  <a:latin typeface="Calibri" pitchFamily="34" charset="0"/>
                  <a:cs typeface="Arial" pitchFamily="34" charset="0"/>
                </a:rPr>
                <a:t>      </a:t>
              </a:r>
              <a:r>
                <a:rPr lang="en-US" sz="2400" dirty="0" smtClean="0">
                  <a:latin typeface="Calibri" pitchFamily="34" charset="0"/>
                  <a:cs typeface="Arial" pitchFamily="34" charset="0"/>
                </a:rPr>
                <a:t>PCl</a:t>
              </a:r>
              <a:r>
                <a:rPr lang="en-US" sz="2400" baseline="-25000" dirty="0" smtClean="0">
                  <a:latin typeface="Calibri" pitchFamily="34" charset="0"/>
                  <a:cs typeface="Arial" pitchFamily="34" charset="0"/>
                </a:rPr>
                <a:t>5(</a:t>
              </a:r>
              <a:r>
                <a:rPr lang="en-US" sz="2400" i="1" baseline="-25000" dirty="0" smtClean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4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740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928" y="2663765"/>
            <a:ext cx="5435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The system is at equilibrium.</a:t>
            </a:r>
          </a:p>
          <a:p>
            <a:pPr marL="914400" lvl="1" indent="-457200"/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</a:rPr>
              <a:t>		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Q = K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2)  We add Cl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2(g)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3)  The system is no longer at equilibrium.</a:t>
            </a:r>
          </a:p>
          <a:p>
            <a:pPr marL="342900" lvl="0" indent="-34290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			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 Q &lt; K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	</a:t>
            </a:r>
          </a:p>
          <a:p>
            <a:pPr marL="342900" lvl="0" indent="-342900"/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4)  LCP says system will react and return to equilibrium (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Q = K</a:t>
            </a:r>
            <a:r>
              <a:rPr lang="en-US" sz="2400" kern="0" dirty="0" smtClean="0">
                <a:latin typeface="Calibri" pitchFamily="34" charset="0"/>
              </a:rPr>
              <a:t>).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  <a:p>
            <a:pPr marL="342900" indent="-342900"/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</a:rPr>
              <a:t>      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 P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 smtClean="0">
                <a:solidFill>
                  <a:srgbClr val="FF0000"/>
                </a:solidFill>
                <a:latin typeface="Calibri" pitchFamily="34" charset="0"/>
              </a:rPr>
              <a:t>3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        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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kern="0" dirty="0" smtClean="0">
                <a:solidFill>
                  <a:srgbClr val="FF0000"/>
                </a:solidFill>
                <a:latin typeface="Calibri" pitchFamily="34" charset="0"/>
              </a:rPr>
              <a:t>	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  P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Cl</a:t>
            </a:r>
            <a:r>
              <a:rPr lang="en-US" sz="2400" kern="0" baseline="-25000" dirty="0" smtClean="0">
                <a:solidFill>
                  <a:srgbClr val="FF0000"/>
                </a:solidFill>
                <a:latin typeface="Calibri" pitchFamily="34" charset="0"/>
              </a:rPr>
              <a:t>5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11" name="Group 25"/>
          <p:cNvGrpSpPr/>
          <p:nvPr/>
        </p:nvGrpSpPr>
        <p:grpSpPr>
          <a:xfrm>
            <a:off x="2069008" y="1711021"/>
            <a:ext cx="1661164" cy="698136"/>
            <a:chOff x="3877924" y="3631914"/>
            <a:chExt cx="1490902" cy="549915"/>
          </a:xfrm>
        </p:grpSpPr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77924" y="3818183"/>
              <a:ext cx="57145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K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568415" y="3631914"/>
              <a:ext cx="636194" cy="363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P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PCl5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389641" y="4013540"/>
              <a:ext cx="97918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526305" y="2110157"/>
            <a:ext cx="708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PCl3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114134" y="2131929"/>
            <a:ext cx="603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P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Cl2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30626" y="6279926"/>
            <a:ext cx="87956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0" dirty="0">
                <a:solidFill>
                  <a:srgbClr val="7030A0"/>
                </a:solidFill>
                <a:latin typeface="Calibri" pitchFamily="34" charset="0"/>
              </a:rPr>
              <a:t>A change in </a:t>
            </a:r>
            <a:r>
              <a:rPr lang="en-US" sz="2800" b="0" dirty="0" err="1" smtClean="0">
                <a:solidFill>
                  <a:srgbClr val="7030A0"/>
                </a:solidFill>
                <a:latin typeface="Calibri" pitchFamily="34" charset="0"/>
              </a:rPr>
              <a:t>conc</a:t>
            </a:r>
            <a:r>
              <a:rPr lang="en-US" sz="2800" b="0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800" b="0" dirty="0">
                <a:solidFill>
                  <a:srgbClr val="7030A0"/>
                </a:solidFill>
                <a:latin typeface="Calibri" pitchFamily="34" charset="0"/>
              </a:rPr>
              <a:t>has </a:t>
            </a:r>
            <a:r>
              <a:rPr lang="en-US" sz="2800" i="1" u="sng" dirty="0">
                <a:solidFill>
                  <a:srgbClr val="7030A0"/>
                </a:solidFill>
                <a:latin typeface="Calibri" pitchFamily="34" charset="0"/>
              </a:rPr>
              <a:t>no </a:t>
            </a:r>
            <a:r>
              <a:rPr lang="en-US" sz="2800" i="1" u="sng" dirty="0" smtClean="0">
                <a:solidFill>
                  <a:srgbClr val="7030A0"/>
                </a:solidFill>
                <a:latin typeface="Calibri" pitchFamily="34" charset="0"/>
              </a:rPr>
              <a:t>effect</a:t>
            </a:r>
            <a:r>
              <a:rPr lang="en-US" sz="2800" b="0" u="sng" dirty="0" smtClean="0">
                <a:solidFill>
                  <a:srgbClr val="7030A0"/>
                </a:solidFill>
                <a:latin typeface="Calibri" pitchFamily="34" charset="0"/>
              </a:rPr>
              <a:t> </a:t>
            </a:r>
            <a:r>
              <a:rPr lang="en-US" sz="2800" b="0" u="sng" dirty="0">
                <a:solidFill>
                  <a:srgbClr val="7030A0"/>
                </a:solidFill>
                <a:latin typeface="Calibri" pitchFamily="34" charset="0"/>
              </a:rPr>
              <a:t>on the value of </a:t>
            </a:r>
            <a:r>
              <a:rPr lang="en-US" sz="2800" b="0" i="1" u="sng" dirty="0" smtClean="0">
                <a:solidFill>
                  <a:srgbClr val="7030A0"/>
                </a:solidFill>
                <a:latin typeface="Calibri" pitchFamily="34" charset="0"/>
              </a:rPr>
              <a:t>K</a:t>
            </a:r>
            <a:r>
              <a:rPr lang="en-US" sz="2800" b="0" dirty="0" smtClean="0">
                <a:solidFill>
                  <a:srgbClr val="7030A0"/>
                </a:solidFill>
                <a:latin typeface="Calibri" pitchFamily="34" charset="0"/>
              </a:rPr>
              <a:t>!</a:t>
            </a:r>
            <a:endParaRPr lang="en-US" sz="3200" b="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2235198" y="2634372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664771" y="2634372"/>
            <a:ext cx="332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1761529" y="3167772"/>
            <a:ext cx="21691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Add [products]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033196" y="3167772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939533" y="3570544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5939533" y="4031372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6033196" y="4463172"/>
            <a:ext cx="59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grpSp>
        <p:nvGrpSpPr>
          <p:cNvPr id="26" name="Group 7"/>
          <p:cNvGrpSpPr/>
          <p:nvPr/>
        </p:nvGrpSpPr>
        <p:grpSpPr>
          <a:xfrm>
            <a:off x="2747523" y="1038785"/>
            <a:ext cx="3635932" cy="584775"/>
            <a:chOff x="2718483" y="1679518"/>
            <a:chExt cx="3279859" cy="584775"/>
          </a:xfrm>
        </p:grpSpPr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2798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+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        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 + </a:t>
              </a:r>
              <a:r>
                <a:rPr kumimoji="0" lang="en-US" sz="3200" b="0" i="1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4007744" y="1896187"/>
            <a:ext cx="620034" cy="182450"/>
          </p:xfrm>
          <a:graphic>
            <a:graphicData uri="http://schemas.openxmlformats.org/presentationml/2006/ole">
              <p:oleObj spid="_x0000_s781316" name="CS ChemDraw Drawing" r:id="rId3" imgW="1014619" imgH="243270" progId="ChemDraw.Document.6.0">
                <p:embed/>
              </p:oleObj>
            </a:graphicData>
          </a:graphic>
        </p:graphicFrame>
      </p:grpSp>
      <p:grpSp>
        <p:nvGrpSpPr>
          <p:cNvPr id="29" name="Group 25"/>
          <p:cNvGrpSpPr/>
          <p:nvPr/>
        </p:nvGrpSpPr>
        <p:grpSpPr>
          <a:xfrm>
            <a:off x="3694614" y="1606929"/>
            <a:ext cx="1589884" cy="886028"/>
            <a:chOff x="3877924" y="3641344"/>
            <a:chExt cx="1426928" cy="697910"/>
          </a:xfrm>
        </p:grpSpPr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601665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[D]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4702097" y="3973647"/>
              <a:ext cx="58152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[B]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b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3877924" y="3818183"/>
              <a:ext cx="57145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K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5599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[C]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c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>
              <a:off x="4389641" y="4002076"/>
              <a:ext cx="7837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82962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[A]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effectLst/>
                  <a:uLnTx/>
                  <a:uFillTx/>
                  <a:latin typeface="Calibri" pitchFamily="34" charset="0"/>
                </a:rPr>
                <a:t>a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1410970" y="3595938"/>
            <a:ext cx="27687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Remove [products]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755338" y="4060386"/>
            <a:ext cx="2254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Add [reactants]</a:t>
            </a:r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1404782" y="4532094"/>
            <a:ext cx="2853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Remove [reactants]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50861" y="5280307"/>
            <a:ext cx="84883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To reach equilibrium again:</a:t>
            </a:r>
          </a:p>
          <a:p>
            <a:pPr marL="3476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Left Shift: decrease in [products], increase in [reactants]</a:t>
            </a:r>
          </a:p>
          <a:p>
            <a:pPr marL="347663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Right Shift: decrease in [reactants], increase in [products]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547" y="2543979"/>
            <a:ext cx="6832826" cy="357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6337" y="943428"/>
            <a:ext cx="7402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Rather than memorize the rules or calculate Q every time, I propose an alternative strategy: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1617" y="1749367"/>
            <a:ext cx="40870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 smtClean="0">
                <a:solidFill>
                  <a:srgbClr val="7030A0"/>
                </a:solidFill>
                <a:latin typeface="Calibri" pitchFamily="34" charset="0"/>
              </a:rPr>
              <a:t>The Hanson method </a:t>
            </a:r>
            <a:endParaRPr lang="en-US" sz="2800" u="sng" dirty="0">
              <a:solidFill>
                <a:srgbClr val="7030A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7041" y="1089529"/>
            <a:ext cx="8055421" cy="1969770"/>
          </a:xfrm>
        </p:spPr>
        <p:txBody>
          <a:bodyPr wrap="square">
            <a:spAutoFit/>
          </a:bodyPr>
          <a:lstStyle/>
          <a:p>
            <a:r>
              <a:rPr lang="en-US" altLang="en-US" sz="2800" dirty="0"/>
              <a:t>Why do we need </a:t>
            </a:r>
            <a:r>
              <a:rPr lang="en-US" altLang="en-US" sz="2800" dirty="0" smtClean="0"/>
              <a:t>Q if it does </a:t>
            </a:r>
            <a:r>
              <a:rPr lang="en-US" altLang="en-US" sz="2800" dirty="0"/>
              <a:t>not use equilibrium concentrations?</a:t>
            </a:r>
          </a:p>
          <a:p>
            <a:pPr>
              <a:spcBef>
                <a:spcPts val="1200"/>
              </a:spcBef>
            </a:pPr>
            <a:r>
              <a:rPr lang="en-US" altLang="en-US" sz="2800" dirty="0" smtClean="0"/>
              <a:t>The reaction quotient </a:t>
            </a:r>
            <a:r>
              <a:rPr lang="en-US" altLang="en-US" sz="2800" dirty="0"/>
              <a:t>will help us predict how the equilibrium will respond to </a:t>
            </a:r>
            <a:r>
              <a:rPr lang="en-US" altLang="en-US" sz="2800" dirty="0" smtClean="0"/>
              <a:t>an applied stress:</a:t>
            </a:r>
            <a:endParaRPr lang="en-US" altLang="en-US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494970" y="4093023"/>
            <a:ext cx="6125027" cy="169277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Q =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K</a:t>
            </a:r>
            <a:r>
              <a:rPr kumimoji="0" lang="en-US" altLang="en-US" sz="2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c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the system is at equilibrium</a:t>
            </a:r>
          </a:p>
          <a:p>
            <a:pPr marL="320040"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cs typeface="Times New Roman" pitchFamily="18" charset="0"/>
              </a:rPr>
              <a:t>Q &lt;</a:t>
            </a:r>
            <a:r>
              <a:rPr lang="en-US" altLang="en-US" sz="2400" dirty="0" smtClean="0"/>
              <a:t> </a:t>
            </a:r>
            <a:r>
              <a:rPr lang="en-US" altLang="en-US" sz="2800" b="1" i="1" dirty="0" err="1" smtClean="0"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cs typeface="Times New Roman" pitchFamily="18" charset="0"/>
              </a:rPr>
              <a:t>c</a:t>
            </a:r>
            <a:r>
              <a:rPr lang="en-US" altLang="en-US" sz="2400" dirty="0" smtClean="0"/>
              <a:t>: the reaction proceeds to the right</a:t>
            </a:r>
          </a:p>
          <a:p>
            <a:pPr marL="320040" lvl="1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cs typeface="Times New Roman" pitchFamily="18" charset="0"/>
              </a:rPr>
              <a:t>Q &gt;</a:t>
            </a:r>
            <a:r>
              <a:rPr lang="en-US" altLang="en-US" sz="2400" dirty="0" smtClean="0"/>
              <a:t> </a:t>
            </a:r>
            <a:r>
              <a:rPr lang="en-US" altLang="en-US" sz="2800" b="1" i="1" dirty="0" err="1" smtClean="0"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cs typeface="Times New Roman" pitchFamily="18" charset="0"/>
              </a:rPr>
              <a:t>c</a:t>
            </a:r>
            <a:r>
              <a:rPr lang="en-US" altLang="en-US" sz="2400" dirty="0" smtClean="0"/>
              <a:t>: the reaction proceeds to the left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8" name="Group 7"/>
          <p:cNvGrpSpPr/>
          <p:nvPr/>
        </p:nvGrpSpPr>
        <p:grpSpPr>
          <a:xfrm>
            <a:off x="2747511" y="3259472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386054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3153915" y="850103"/>
            <a:ext cx="2829621" cy="584775"/>
            <a:chOff x="2718483" y="1679518"/>
            <a:chExt cx="2552511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255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          C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641151" y="1896187"/>
            <a:ext cx="620034" cy="182450"/>
          </p:xfrm>
          <a:graphic>
            <a:graphicData uri="http://schemas.openxmlformats.org/presentationml/2006/ole">
              <p:oleObj spid="_x0000_s782340" name="CS ChemDraw Drawing" r:id="rId3" imgW="1014619" imgH="243270" progId="ChemDraw.Document.6.0">
                <p:embed/>
              </p:oleObj>
            </a:graphicData>
          </a:graphic>
        </p:graphicFrame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2231801"/>
            <a:ext cx="2859313" cy="6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6895" y="1436919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1</a:t>
            </a:r>
            <a:r>
              <a:rPr lang="en-US" sz="2000" dirty="0" smtClean="0">
                <a:latin typeface="Calibri" pitchFamily="34" charset="0"/>
              </a:rPr>
              <a:t>: Visualize or draw the equilibrium as a see-saw with the fulcrum under the equilibrium arrow.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942" y="2069876"/>
            <a:ext cx="2206171" cy="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381" y="3113314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2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addition of A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0897" y="3962629"/>
            <a:ext cx="2741126" cy="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5988" y="3773492"/>
            <a:ext cx="2226356" cy="8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9641" y="4702600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3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addition of A: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905" y="5366982"/>
            <a:ext cx="2629581" cy="11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799" y="5453540"/>
            <a:ext cx="2061029" cy="10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60732" y="5624683"/>
            <a:ext cx="1738123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Reaction shifts right!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6230" y="1081703"/>
            <a:ext cx="5178725" cy="523220"/>
            <a:chOff x="1990958" y="965591"/>
            <a:chExt cx="5178725" cy="523220"/>
          </a:xfrm>
        </p:grpSpPr>
        <p:sp>
          <p:nvSpPr>
            <p:cNvPr id="4" name="Rectangle 3"/>
            <p:cNvSpPr/>
            <p:nvPr/>
          </p:nvSpPr>
          <p:spPr>
            <a:xfrm>
              <a:off x="1990958" y="965591"/>
              <a:ext cx="5178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 dirty="0" smtClean="0"/>
                <a:t>FeSCN</a:t>
              </a:r>
              <a:r>
                <a:rPr lang="en-US" sz="2800" baseline="30000" dirty="0" smtClean="0"/>
                <a:t>2+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cs typeface="Arial" charset="0"/>
                </a:rPr>
                <a:t>            Fe</a:t>
              </a:r>
              <a:r>
                <a:rPr lang="en-US" sz="2800" baseline="30000" dirty="0" smtClean="0">
                  <a:cs typeface="Arial" charset="0"/>
                </a:rPr>
                <a:t>3+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  </a:t>
              </a:r>
              <a:r>
                <a:rPr lang="en-US" sz="2800" dirty="0" smtClean="0">
                  <a:cs typeface="Arial" charset="0"/>
                </a:rPr>
                <a:t>+ SCN</a:t>
              </a:r>
              <a:r>
                <a:rPr lang="en-US" sz="2800" baseline="30000" dirty="0" smtClean="0">
                  <a:cs typeface="Arial" charset="0"/>
                </a:rPr>
                <a:t>-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</a:t>
              </a:r>
              <a:endParaRPr lang="en-US" sz="2800" dirty="0">
                <a:cs typeface="Arial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828408" y="1168371"/>
            <a:ext cx="687347" cy="182450"/>
          </p:xfrm>
          <a:graphic>
            <a:graphicData uri="http://schemas.openxmlformats.org/presentationml/2006/ole">
              <p:oleObj spid="_x0000_s806924" name="CS ChemDraw Drawing" r:id="rId3" imgW="1014619" imgH="243270" progId="ChemDraw.Document.6.0">
                <p:embed/>
              </p:oleObj>
            </a:graphicData>
          </a:graphic>
        </p:graphicFrame>
      </p:grp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806" y="985273"/>
            <a:ext cx="884261" cy="11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2403" y="1640119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0973" y="1618349"/>
            <a:ext cx="10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837" y="1611092"/>
            <a:ext cx="150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13" y="2235209"/>
            <a:ext cx="89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reaction shift if: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</a:t>
            </a:r>
            <a:r>
              <a:rPr lang="en-US" sz="2400" dirty="0" err="1" smtClean="0">
                <a:solidFill>
                  <a:srgbClr val="0000FF"/>
                </a:solidFill>
              </a:rPr>
              <a:t>NaSCN</a:t>
            </a:r>
            <a:r>
              <a:rPr lang="en-US" sz="2400" dirty="0" smtClean="0">
                <a:solidFill>
                  <a:srgbClr val="0000FF"/>
                </a:solidFill>
              </a:rPr>
              <a:t>?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90231" y="3295130"/>
            <a:ext cx="3742178" cy="400110"/>
            <a:chOff x="1990958" y="965591"/>
            <a:chExt cx="3742178" cy="400110"/>
          </a:xfrm>
        </p:grpSpPr>
        <p:sp>
          <p:nvSpPr>
            <p:cNvPr id="13" name="Rectangle 12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806925" name="CS ChemDraw Drawing" r:id="rId5" imgW="1014619" imgH="243270" progId="ChemDraw.Document.6.0">
                <p:embed/>
              </p:oleObj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 flipV="1">
            <a:off x="4557486" y="3018976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3344" y="2743209"/>
            <a:ext cx="79693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608" y="395514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baseline="30000" dirty="0" smtClean="0">
                <a:solidFill>
                  <a:srgbClr val="0000FF"/>
                </a:solidFill>
              </a:rPr>
              <a:t>2-</a:t>
            </a:r>
            <a:r>
              <a:rPr lang="en-US" sz="2400" dirty="0" smtClean="0">
                <a:solidFill>
                  <a:srgbClr val="0000FF"/>
                </a:solidFill>
              </a:rPr>
              <a:t> (Fe</a:t>
            </a:r>
            <a:r>
              <a:rPr lang="en-US" sz="2400" baseline="30000" dirty="0" smtClean="0">
                <a:solidFill>
                  <a:srgbClr val="0000FF"/>
                </a:solidFill>
              </a:rPr>
              <a:t>3+</a:t>
            </a:r>
            <a:r>
              <a:rPr lang="en-US" sz="2400" dirty="0" smtClean="0">
                <a:solidFill>
                  <a:srgbClr val="0000FF"/>
                </a:solidFill>
              </a:rPr>
              <a:t> + 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baseline="30000" dirty="0" smtClean="0">
                <a:solidFill>
                  <a:srgbClr val="0000FF"/>
                </a:solidFill>
              </a:rPr>
              <a:t>2-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</a:rPr>
              <a:t>Fe(C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3-</a:t>
            </a:r>
            <a:r>
              <a:rPr lang="en-US" sz="2400" dirty="0" smtClean="0">
                <a:solidFill>
                  <a:srgbClr val="0000FF"/>
                </a:solidFill>
              </a:rPr>
              <a:t>)?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453946" y="4625294"/>
            <a:ext cx="3742178" cy="400110"/>
            <a:chOff x="1990958" y="965591"/>
            <a:chExt cx="3742178" cy="400110"/>
          </a:xfrm>
        </p:grpSpPr>
        <p:sp>
          <p:nvSpPr>
            <p:cNvPr id="19" name="Rectangle 18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806926" name="CS ChemDraw Drawing" r:id="rId7" imgW="1014619" imgH="243270" progId="ChemDraw.Document.6.0">
                <p:embed/>
              </p:oleObj>
            </a:graphicData>
          </a:graphic>
        </p:graphicFrame>
      </p:grpSp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3839" y="4223658"/>
            <a:ext cx="736316" cy="11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3650343" y="4985663"/>
            <a:ext cx="0" cy="3555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7868" y="541380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Fe(NO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61206" y="6083954"/>
            <a:ext cx="3742178" cy="400110"/>
            <a:chOff x="1990958" y="965591"/>
            <a:chExt cx="3742178" cy="400110"/>
          </a:xfrm>
        </p:grpSpPr>
        <p:sp>
          <p:nvSpPr>
            <p:cNvPr id="27" name="Rectangle 26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806927" name="CS ChemDraw Drawing" r:id="rId9" imgW="1014619" imgH="243270" progId="ChemDraw.Document.6.0">
                <p:embed/>
              </p:oleObj>
            </a:graphicData>
          </a:graphic>
        </p:graphicFrame>
      </p:grpSp>
      <p:cxnSp>
        <p:nvCxnSpPr>
          <p:cNvPr id="30" name="Straight Arrow Connector 29"/>
          <p:cNvCxnSpPr/>
          <p:nvPr/>
        </p:nvCxnSpPr>
        <p:spPr>
          <a:xfrm flipV="1">
            <a:off x="3643086" y="5718628"/>
            <a:ext cx="0" cy="420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2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914" y="5670320"/>
            <a:ext cx="735241" cy="109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3175000"/>
            <a:ext cx="5308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11" y="2790038"/>
            <a:ext cx="8519875" cy="33239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lvl="1">
              <a:buClr>
                <a:srgbClr val="0000FF"/>
              </a:buClr>
              <a:buSzPct val="85000"/>
              <a:defRPr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=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system is at equilibrium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400" dirty="0" smtClean="0">
                <a:solidFill>
                  <a:prstClr val="black"/>
                </a:solidFill>
              </a:rPr>
              <a:t>	      concentration of reactants and products stays the same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&lt;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right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generate more products, consume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&gt;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left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consume more products, generate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2" name="Group 7"/>
          <p:cNvGrpSpPr/>
          <p:nvPr/>
        </p:nvGrpSpPr>
        <p:grpSpPr>
          <a:xfrm>
            <a:off x="2732996" y="108232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12738" name="CS ChemDraw Drawing" r:id="rId4" imgW="1014619" imgH="243270" progId="ChemDraw.Document.6.0">
                <p:embed/>
              </p:oleObj>
            </a:graphicData>
          </a:graphic>
        </p:graphicFrame>
      </p:grpSp>
      <p:grpSp>
        <p:nvGrpSpPr>
          <p:cNvPr id="3" name="Group 25"/>
          <p:cNvGrpSpPr/>
          <p:nvPr/>
        </p:nvGrpSpPr>
        <p:grpSpPr>
          <a:xfrm>
            <a:off x="4885755" y="1737555"/>
            <a:ext cx="1914004" cy="1005648"/>
            <a:chOff x="3887242" y="3595608"/>
            <a:chExt cx="1507627" cy="792131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2419350" y="1745946"/>
            <a:ext cx="1966904" cy="1005648"/>
            <a:chOff x="3845574" y="3595608"/>
            <a:chExt cx="1549295" cy="792131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1598" y="5830277"/>
            <a:ext cx="896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Can predict, if a reaction is not at equilibrium, which way will it shift.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ICE Method</a:t>
            </a:r>
            <a:endParaRPr lang="en-US" sz="4000" u="sng" dirty="0"/>
          </a:p>
        </p:txBody>
      </p:sp>
      <p:pic>
        <p:nvPicPr>
          <p:cNvPr id="4" name="Picture 2" descr="cha02680_14_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4840" y="2872113"/>
            <a:ext cx="2414361" cy="347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5923" y="1775933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equilibrium constant (</a:t>
            </a:r>
            <a:r>
              <a:rPr lang="en-US" sz="2000" i="1" dirty="0" err="1" smtClean="0"/>
              <a:t>K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) for this system is 24.0 at 200°C. Suppose that initially only </a:t>
            </a:r>
            <a:r>
              <a:rPr lang="en-US" sz="2000" i="1" dirty="0" err="1" smtClean="0"/>
              <a:t>cis</a:t>
            </a:r>
            <a:r>
              <a:rPr lang="en-US" sz="2000" dirty="0" err="1" smtClean="0"/>
              <a:t>-stilbene</a:t>
            </a:r>
            <a:r>
              <a:rPr lang="en-US" sz="2000" dirty="0" smtClean="0"/>
              <a:t> is present at a concentration of 0.850 mol/L. How do we calculate the concentrations of </a:t>
            </a:r>
            <a:r>
              <a:rPr lang="en-US" sz="2000" i="1" dirty="0" err="1" smtClean="0"/>
              <a:t>cis</a:t>
            </a:r>
            <a:r>
              <a:rPr lang="en-US" sz="2000" dirty="0" smtClean="0"/>
              <a:t>- and </a:t>
            </a:r>
            <a:r>
              <a:rPr lang="en-US" sz="2000" i="1" dirty="0" smtClean="0"/>
              <a:t>trans</a:t>
            </a:r>
            <a:r>
              <a:rPr lang="en-US" sz="2000" dirty="0" smtClean="0"/>
              <a:t>-</a:t>
            </a:r>
            <a:r>
              <a:rPr lang="en-US" sz="2000" dirty="0" err="1" smtClean="0"/>
              <a:t>stilbene</a:t>
            </a:r>
            <a:r>
              <a:rPr lang="en-US" sz="2000" dirty="0" smtClean="0"/>
              <a:t> at equilibrium?</a:t>
            </a:r>
            <a:endParaRPr lang="en-US" sz="2000" dirty="0"/>
          </a:p>
        </p:txBody>
      </p:sp>
      <p:grpSp>
        <p:nvGrpSpPr>
          <p:cNvPr id="3" name="Group 8"/>
          <p:cNvGrpSpPr/>
          <p:nvPr/>
        </p:nvGrpSpPr>
        <p:grpSpPr>
          <a:xfrm>
            <a:off x="2079090" y="1023648"/>
            <a:ext cx="4956806" cy="523220"/>
            <a:chOff x="2079090" y="1023648"/>
            <a:chExt cx="4956806" cy="523220"/>
          </a:xfrm>
        </p:grpSpPr>
        <p:sp>
          <p:nvSpPr>
            <p:cNvPr id="7" name="Rectangle 6"/>
            <p:cNvSpPr/>
            <p:nvPr/>
          </p:nvSpPr>
          <p:spPr>
            <a:xfrm>
              <a:off x="2079090" y="1023648"/>
              <a:ext cx="495680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800" i="1" dirty="0" err="1" smtClean="0"/>
                <a:t>cis</a:t>
              </a:r>
              <a:r>
                <a:rPr lang="en-US" sz="2800" dirty="0" err="1" smtClean="0"/>
                <a:t>-Stilbene</a:t>
              </a:r>
              <a:r>
                <a:rPr lang="en-US" sz="2800" dirty="0" smtClean="0"/>
                <a:t>             </a:t>
              </a:r>
              <a:r>
                <a:rPr lang="en-US" sz="2800" i="1" dirty="0" smtClean="0"/>
                <a:t>trans</a:t>
              </a:r>
              <a:r>
                <a:rPr lang="en-US" sz="2800" dirty="0" smtClean="0"/>
                <a:t>-</a:t>
              </a:r>
              <a:r>
                <a:rPr lang="en-US" sz="2800" dirty="0" err="1" smtClean="0"/>
                <a:t>Stilbene</a:t>
              </a:r>
              <a:endParaRPr lang="en-US" sz="2800" baseline="-25000" dirty="0"/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11617" y="1192667"/>
              <a:ext cx="725412" cy="244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5257" y="2833918"/>
            <a:ext cx="5725883" cy="386442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1</a:t>
            </a:r>
            <a:r>
              <a:rPr lang="en-US" sz="2400" dirty="0" smtClean="0"/>
              <a:t>: Construct an ICE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2</a:t>
            </a:r>
            <a:r>
              <a:rPr lang="en-US" sz="2400" dirty="0" smtClean="0"/>
              <a:t>: Insert known information into ICE Table (in M or pressure).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3</a:t>
            </a:r>
            <a:r>
              <a:rPr lang="en-US" sz="2400" dirty="0" smtClean="0"/>
              <a:t>: Determine the change in </a:t>
            </a:r>
            <a:r>
              <a:rPr lang="en-US" sz="2400" dirty="0" err="1" smtClean="0"/>
              <a:t>conc</a:t>
            </a:r>
            <a:r>
              <a:rPr lang="en-US" sz="2400" dirty="0" smtClean="0"/>
              <a:t> (x) that will occur as the reaction progresses.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4</a:t>
            </a:r>
            <a:r>
              <a:rPr lang="en-US" sz="2400" dirty="0" smtClean="0"/>
              <a:t>: Complete the table. 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5</a:t>
            </a:r>
            <a:r>
              <a:rPr lang="en-US" sz="2400" dirty="0" smtClean="0"/>
              <a:t>: Set up K equation, calculate x.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>
                <a:solidFill>
                  <a:srgbClr val="FF0000"/>
                </a:solidFill>
              </a:rPr>
              <a:t>Step 6</a:t>
            </a:r>
            <a:r>
              <a:rPr lang="en-US" sz="2400" dirty="0" smtClean="0"/>
              <a:t>: Calculate equilibrium </a:t>
            </a:r>
            <a:r>
              <a:rPr lang="en-US" sz="2400" dirty="0" err="1" smtClean="0"/>
              <a:t>concs</a:t>
            </a:r>
            <a:r>
              <a:rPr lang="en-US" sz="2400" dirty="0" smtClean="0"/>
              <a:t>.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65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800" dirty="0" smtClean="0"/>
              <a:t>How we will “poke” our equilibrium: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Concentration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Pressure/volume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Temperature</a:t>
            </a:r>
          </a:p>
          <a:p>
            <a:pPr marL="795338" lvl="1" indent="-228600" eaLnBrk="1" fontAlgn="auto" hangingPunct="1">
              <a:spcBef>
                <a:spcPts val="1200"/>
              </a:spcBef>
              <a:spcAft>
                <a:spcPts val="0"/>
              </a:spcAft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/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14786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Change in Concentrations</a:t>
            </a:r>
            <a:endParaRPr lang="en-US" sz="4000" u="sng" dirty="0"/>
          </a:p>
        </p:txBody>
      </p:sp>
      <p:grpSp>
        <p:nvGrpSpPr>
          <p:cNvPr id="3" name="Group 7"/>
          <p:cNvGrpSpPr/>
          <p:nvPr/>
        </p:nvGrpSpPr>
        <p:grpSpPr>
          <a:xfrm>
            <a:off x="2747510" y="1125870"/>
            <a:ext cx="3635932" cy="584775"/>
            <a:chOff x="2718483" y="1679518"/>
            <a:chExt cx="3635932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13762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776475" y="1894519"/>
            <a:ext cx="7583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double the concentration of D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grpSp>
        <p:nvGrpSpPr>
          <p:cNvPr id="4" name="Group 25"/>
          <p:cNvGrpSpPr/>
          <p:nvPr/>
        </p:nvGrpSpPr>
        <p:grpSpPr>
          <a:xfrm>
            <a:off x="2495265" y="2332636"/>
            <a:ext cx="1429944" cy="886027"/>
            <a:chOff x="3947849" y="3641344"/>
            <a:chExt cx="1283381" cy="697909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5280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02098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947849" y="3818183"/>
              <a:ext cx="501528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38964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308214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336197" y="4792808"/>
            <a:ext cx="1790258" cy="886027"/>
            <a:chOff x="3837641" y="3641344"/>
            <a:chExt cx="1606764" cy="697909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703186" y="3641344"/>
              <a:ext cx="741219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[2D]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6307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837641" y="3818183"/>
              <a:ext cx="61173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Q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45477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47291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81998" y="6084113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&gt; K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0508" y="6066974"/>
            <a:ext cx="367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reaction will “shift left”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153915" y="850103"/>
            <a:ext cx="2829621" cy="584775"/>
            <a:chOff x="2718483" y="1679518"/>
            <a:chExt cx="2552511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255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          C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641151" y="1896187"/>
            <a:ext cx="620034" cy="182450"/>
          </p:xfrm>
          <a:graphic>
            <a:graphicData uri="http://schemas.openxmlformats.org/presentationml/2006/ole">
              <p:oleObj spid="_x0000_s1015810" name="CS ChemDraw Drawing" r:id="rId3" imgW="1014619" imgH="243270" progId="ChemDraw.Document.6.0">
                <p:embed/>
              </p:oleObj>
            </a:graphicData>
          </a:graphic>
        </p:graphicFrame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2231801"/>
            <a:ext cx="2859313" cy="6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6895" y="1436919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1</a:t>
            </a:r>
            <a:r>
              <a:rPr lang="en-US" sz="2000" dirty="0" smtClean="0">
                <a:latin typeface="Calibri" pitchFamily="34" charset="0"/>
              </a:rPr>
              <a:t>: Visualize or draw the equilibrium as a see-saw with the fulcrum under the equilibrium arrow.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942" y="2069876"/>
            <a:ext cx="2206171" cy="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381" y="3113314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2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addition of A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0897" y="3962629"/>
            <a:ext cx="2741126" cy="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5988" y="3773492"/>
            <a:ext cx="2226356" cy="8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9641" y="4702600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3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addition of A: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905" y="5366982"/>
            <a:ext cx="2629581" cy="11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799" y="5453540"/>
            <a:ext cx="2061029" cy="10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60732" y="5624683"/>
            <a:ext cx="1738123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Reaction shifts right!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236230" y="1081703"/>
            <a:ext cx="5178725" cy="523220"/>
            <a:chOff x="1990958" y="965591"/>
            <a:chExt cx="5178725" cy="523220"/>
          </a:xfrm>
        </p:grpSpPr>
        <p:sp>
          <p:nvSpPr>
            <p:cNvPr id="4" name="Rectangle 3"/>
            <p:cNvSpPr/>
            <p:nvPr/>
          </p:nvSpPr>
          <p:spPr>
            <a:xfrm>
              <a:off x="1990958" y="965591"/>
              <a:ext cx="51787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800" dirty="0" smtClean="0"/>
                <a:t>FeSCN</a:t>
              </a:r>
              <a:r>
                <a:rPr lang="en-US" sz="2800" baseline="30000" dirty="0" smtClean="0"/>
                <a:t>2+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cs typeface="Arial" charset="0"/>
                </a:rPr>
                <a:t>            Fe</a:t>
              </a:r>
              <a:r>
                <a:rPr lang="en-US" sz="2800" baseline="30000" dirty="0" smtClean="0">
                  <a:cs typeface="Arial" charset="0"/>
                </a:rPr>
                <a:t>3+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  </a:t>
              </a:r>
              <a:r>
                <a:rPr lang="en-US" sz="2800" dirty="0" smtClean="0">
                  <a:cs typeface="Arial" charset="0"/>
                </a:rPr>
                <a:t>+ SCN</a:t>
              </a:r>
              <a:r>
                <a:rPr lang="en-US" sz="2800" baseline="30000" dirty="0" smtClean="0">
                  <a:cs typeface="Arial" charset="0"/>
                </a:rPr>
                <a:t>-</a:t>
              </a:r>
              <a:r>
                <a:rPr lang="en-US" sz="2800" baseline="-25000" dirty="0" smtClean="0"/>
                <a:t>(</a:t>
              </a:r>
              <a:r>
                <a:rPr lang="en-US" sz="2800" baseline="-25000" dirty="0" err="1" smtClean="0"/>
                <a:t>aq</a:t>
              </a:r>
              <a:r>
                <a:rPr lang="en-US" sz="2800" baseline="-25000" dirty="0" smtClean="0"/>
                <a:t>)</a:t>
              </a:r>
              <a:endParaRPr lang="en-US" sz="2800" dirty="0">
                <a:cs typeface="Arial" charset="0"/>
              </a:endParaRP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828408" y="1168371"/>
            <a:ext cx="687347" cy="182450"/>
          </p:xfrm>
          <a:graphic>
            <a:graphicData uri="http://schemas.openxmlformats.org/presentationml/2006/ole">
              <p:oleObj spid="_x0000_s1016834" name="CS ChemDraw Drawing" r:id="rId3" imgW="1014619" imgH="243270" progId="ChemDraw.Document.6.0">
                <p:embed/>
              </p:oleObj>
            </a:graphicData>
          </a:graphic>
        </p:graphicFrame>
      </p:grpSp>
      <p:pic>
        <p:nvPicPr>
          <p:cNvPr id="8069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7806" y="985273"/>
            <a:ext cx="884261" cy="112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422403" y="1640119"/>
            <a:ext cx="957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red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80973" y="1618349"/>
            <a:ext cx="10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5837" y="1611092"/>
            <a:ext cx="150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13" y="2235209"/>
            <a:ext cx="8916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reaction shift if: </a:t>
            </a:r>
          </a:p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</a:t>
            </a:r>
            <a:r>
              <a:rPr lang="en-US" sz="2400" dirty="0" err="1" smtClean="0">
                <a:solidFill>
                  <a:srgbClr val="0000FF"/>
                </a:solidFill>
              </a:rPr>
              <a:t>NaSCN</a:t>
            </a:r>
            <a:r>
              <a:rPr lang="en-US" sz="2400" dirty="0" smtClean="0">
                <a:solidFill>
                  <a:srgbClr val="0000FF"/>
                </a:solidFill>
              </a:rPr>
              <a:t>?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1490231" y="3295130"/>
            <a:ext cx="3742178" cy="400110"/>
            <a:chOff x="1990958" y="965591"/>
            <a:chExt cx="3742178" cy="400110"/>
          </a:xfrm>
        </p:grpSpPr>
        <p:sp>
          <p:nvSpPr>
            <p:cNvPr id="13" name="Rectangle 12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1016835" name="CS ChemDraw Drawing" r:id="rId5" imgW="1014619" imgH="243270" progId="ChemDraw.Document.6.0">
                <p:embed/>
              </p:oleObj>
            </a:graphicData>
          </a:graphic>
        </p:graphicFrame>
      </p:grpSp>
      <p:cxnSp>
        <p:nvCxnSpPr>
          <p:cNvPr id="16" name="Straight Arrow Connector 15"/>
          <p:cNvCxnSpPr/>
          <p:nvPr/>
        </p:nvCxnSpPr>
        <p:spPr>
          <a:xfrm flipV="1">
            <a:off x="4557486" y="3018976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3344" y="2743209"/>
            <a:ext cx="796933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0608" y="395514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baseline="30000" dirty="0" smtClean="0">
                <a:solidFill>
                  <a:srgbClr val="0000FF"/>
                </a:solidFill>
              </a:rPr>
              <a:t>2-</a:t>
            </a:r>
            <a:r>
              <a:rPr lang="en-US" sz="2400" dirty="0" smtClean="0">
                <a:solidFill>
                  <a:srgbClr val="0000FF"/>
                </a:solidFill>
              </a:rPr>
              <a:t> (Fe</a:t>
            </a:r>
            <a:r>
              <a:rPr lang="en-US" sz="2400" baseline="30000" dirty="0" smtClean="0">
                <a:solidFill>
                  <a:srgbClr val="0000FF"/>
                </a:solidFill>
              </a:rPr>
              <a:t>3+</a:t>
            </a:r>
            <a:r>
              <a:rPr lang="en-US" sz="2400" dirty="0" smtClean="0">
                <a:solidFill>
                  <a:srgbClr val="0000FF"/>
                </a:solidFill>
              </a:rPr>
              <a:t> + 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baseline="30000" dirty="0" smtClean="0">
                <a:solidFill>
                  <a:srgbClr val="0000FF"/>
                </a:solidFill>
              </a:rPr>
              <a:t>2-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 </a:t>
            </a:r>
            <a:r>
              <a:rPr lang="en-US" sz="2400" dirty="0" smtClean="0">
                <a:solidFill>
                  <a:srgbClr val="0000FF"/>
                </a:solidFill>
              </a:rPr>
              <a:t>Fe(C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O</a:t>
            </a:r>
            <a:r>
              <a:rPr lang="en-US" sz="2400" baseline="-25000" dirty="0" smtClean="0">
                <a:solidFill>
                  <a:srgbClr val="0000FF"/>
                </a:solidFill>
              </a:rPr>
              <a:t>4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baseline="30000" dirty="0" smtClean="0">
                <a:solidFill>
                  <a:srgbClr val="0000FF"/>
                </a:solidFill>
              </a:rPr>
              <a:t>3-</a:t>
            </a:r>
            <a:r>
              <a:rPr lang="en-US" sz="2400" dirty="0" smtClean="0">
                <a:solidFill>
                  <a:srgbClr val="0000FF"/>
                </a:solidFill>
              </a:rPr>
              <a:t>)?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7" name="Group 17"/>
          <p:cNvGrpSpPr/>
          <p:nvPr/>
        </p:nvGrpSpPr>
        <p:grpSpPr>
          <a:xfrm>
            <a:off x="1453946" y="4625294"/>
            <a:ext cx="3742178" cy="400110"/>
            <a:chOff x="1990958" y="965591"/>
            <a:chExt cx="3742178" cy="400110"/>
          </a:xfrm>
        </p:grpSpPr>
        <p:sp>
          <p:nvSpPr>
            <p:cNvPr id="19" name="Rectangle 18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1016836" name="CS ChemDraw Drawing" r:id="rId7" imgW="1014619" imgH="243270" progId="ChemDraw.Document.6.0">
                <p:embed/>
              </p:oleObj>
            </a:graphicData>
          </a:graphic>
        </p:graphicFrame>
      </p:grpSp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3839" y="4223658"/>
            <a:ext cx="736316" cy="110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>
            <a:off x="3650343" y="4985663"/>
            <a:ext cx="0" cy="3555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7868" y="5413806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add Fe(NO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>
                <a:solidFill>
                  <a:srgbClr val="0000FF"/>
                </a:solidFill>
              </a:rPr>
              <a:t>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2" name="Group 25"/>
          <p:cNvGrpSpPr/>
          <p:nvPr/>
        </p:nvGrpSpPr>
        <p:grpSpPr>
          <a:xfrm>
            <a:off x="1461206" y="6083954"/>
            <a:ext cx="3742178" cy="400110"/>
            <a:chOff x="1990958" y="965591"/>
            <a:chExt cx="3742178" cy="400110"/>
          </a:xfrm>
        </p:grpSpPr>
        <p:sp>
          <p:nvSpPr>
            <p:cNvPr id="27" name="Rectangle 26"/>
            <p:cNvSpPr/>
            <p:nvPr/>
          </p:nvSpPr>
          <p:spPr>
            <a:xfrm>
              <a:off x="1990958" y="965591"/>
              <a:ext cx="374217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sz="2000" dirty="0" smtClean="0"/>
                <a:t>FeSCN</a:t>
              </a:r>
              <a:r>
                <a:rPr lang="en-US" sz="2000" baseline="30000" dirty="0" smtClean="0"/>
                <a:t>2+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r>
                <a:rPr lang="en-US" sz="2000" dirty="0" smtClean="0"/>
                <a:t> </a:t>
              </a:r>
              <a:r>
                <a:rPr lang="en-US" sz="2000" dirty="0" smtClean="0">
                  <a:cs typeface="Arial" charset="0"/>
                </a:rPr>
                <a:t>            Fe</a:t>
              </a:r>
              <a:r>
                <a:rPr lang="en-US" sz="2000" baseline="30000" dirty="0" smtClean="0">
                  <a:cs typeface="Arial" charset="0"/>
                </a:rPr>
                <a:t>3+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  </a:t>
              </a:r>
              <a:r>
                <a:rPr lang="en-US" sz="2000" dirty="0" smtClean="0">
                  <a:cs typeface="Arial" charset="0"/>
                </a:rPr>
                <a:t>+ SCN</a:t>
              </a:r>
              <a:r>
                <a:rPr lang="en-US" sz="2000" baseline="30000" dirty="0" smtClean="0">
                  <a:cs typeface="Arial" charset="0"/>
                </a:rPr>
                <a:t>-</a:t>
              </a:r>
              <a:r>
                <a:rPr lang="en-US" sz="2000" baseline="-25000" dirty="0" smtClean="0"/>
                <a:t>(</a:t>
              </a:r>
              <a:r>
                <a:rPr lang="en-US" sz="2000" baseline="-25000" dirty="0" err="1" smtClean="0"/>
                <a:t>aq</a:t>
              </a:r>
              <a:r>
                <a:rPr lang="en-US" sz="2000" baseline="-25000" dirty="0" smtClean="0"/>
                <a:t>)</a:t>
              </a:r>
              <a:endParaRPr lang="en-US" sz="2000" dirty="0">
                <a:cs typeface="Arial" charset="0"/>
              </a:endParaRPr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3305892" y="1066808"/>
            <a:ext cx="546939" cy="232228"/>
          </p:xfrm>
          <a:graphic>
            <a:graphicData uri="http://schemas.openxmlformats.org/presentationml/2006/ole">
              <p:oleObj spid="_x0000_s1016837" name="CS ChemDraw Drawing" r:id="rId9" imgW="1014619" imgH="243270" progId="ChemDraw.Document.6.0">
                <p:embed/>
              </p:oleObj>
            </a:graphicData>
          </a:graphic>
        </p:graphicFrame>
      </p:grpSp>
      <p:cxnSp>
        <p:nvCxnSpPr>
          <p:cNvPr id="30" name="Straight Arrow Connector 29"/>
          <p:cNvCxnSpPr/>
          <p:nvPr/>
        </p:nvCxnSpPr>
        <p:spPr>
          <a:xfrm flipV="1">
            <a:off x="3643086" y="5718628"/>
            <a:ext cx="0" cy="4209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6920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4914" y="5670320"/>
            <a:ext cx="735241" cy="1093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49934" y="4905831"/>
            <a:ext cx="3991432" cy="13498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6380" y="947565"/>
            <a:ext cx="8287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Important Note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</a:rPr>
              <a:t>: Only 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substances that appear in the expression for </a:t>
            </a:r>
            <a:r>
              <a:rPr lang="en-US" sz="2400" b="0" i="1" dirty="0">
                <a:solidFill>
                  <a:srgbClr val="FF0000"/>
                </a:solidFill>
                <a:latin typeface="Calibri" pitchFamily="34" charset="0"/>
              </a:rPr>
              <a:t>Q</a:t>
            </a:r>
            <a:r>
              <a:rPr lang="en-US" sz="2400" b="0" dirty="0">
                <a:solidFill>
                  <a:srgbClr val="FF0000"/>
                </a:solidFill>
                <a:latin typeface="Calibri" pitchFamily="34" charset="0"/>
              </a:rPr>
              <a:t> can have an </a:t>
            </a:r>
            <a:r>
              <a:rPr lang="en-US" sz="2400" b="0" dirty="0" smtClean="0">
                <a:solidFill>
                  <a:srgbClr val="FF0000"/>
                </a:solidFill>
                <a:latin typeface="Calibri" pitchFamily="34" charset="0"/>
              </a:rPr>
              <a:t>effect</a:t>
            </a:r>
            <a:r>
              <a:rPr lang="en-US" sz="2400" dirty="0" smtClean="0">
                <a:solidFill>
                  <a:srgbClr val="FF0000"/>
                </a:solidFill>
                <a:latin typeface="Calibri" pitchFamily="34" charset="0"/>
              </a:rPr>
              <a:t> (ignore changes in solid (s) or liquids (l)).</a:t>
            </a:r>
            <a:endParaRPr lang="en-US" sz="2800" b="0" dirty="0">
              <a:solidFill>
                <a:srgbClr val="FF0000"/>
              </a:solidFill>
              <a:latin typeface="Calibri" pitchFamily="34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30894" y="4005016"/>
            <a:ext cx="3918881" cy="523220"/>
            <a:chOff x="457200" y="1204686"/>
            <a:chExt cx="4087092" cy="523220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57200" y="1204686"/>
              <a:ext cx="408709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C</a:t>
              </a:r>
              <a:r>
                <a:rPr lang="en-US" sz="2800" baseline="-25000" dirty="0" smtClean="0">
                  <a:latin typeface="Calibri" pitchFamily="34" charset="0"/>
                  <a:cs typeface="Arial" pitchFamily="34" charset="0"/>
                </a:rPr>
                <a:t>(</a:t>
              </a:r>
              <a:r>
                <a:rPr lang="en-US" sz="2800" i="1" baseline="-25000" dirty="0" smtClean="0">
                  <a:latin typeface="Calibri" pitchFamily="34" charset="0"/>
                  <a:cs typeface="Arial" pitchFamily="34" charset="0"/>
                </a:rPr>
                <a:t>s</a:t>
              </a:r>
              <a:r>
                <a:rPr lang="en-US" sz="2800" baseline="-25000" dirty="0" smtClean="0">
                  <a:latin typeface="Calibri" pitchFamily="34" charset="0"/>
                  <a:cs typeface="Arial" pitchFamily="34" charset="0"/>
                </a:rPr>
                <a:t>)</a:t>
              </a: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   </a:t>
              </a:r>
              <a:r>
                <a:rPr lang="en-US" sz="2800" dirty="0">
                  <a:latin typeface="Calibri" pitchFamily="34" charset="0"/>
                  <a:cs typeface="Arial" pitchFamily="34" charset="0"/>
                </a:rPr>
                <a:t>+   </a:t>
              </a: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O</a:t>
              </a:r>
              <a:r>
                <a:rPr lang="en-US" sz="2800" baseline="-25000" dirty="0" smtClean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 smtClean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               </a:t>
              </a:r>
              <a:r>
                <a:rPr lang="en-US" sz="2800" baseline="-25000" dirty="0" smtClean="0">
                  <a:latin typeface="Calibri" pitchFamily="34" charset="0"/>
                  <a:cs typeface="Arial" pitchFamily="34" charset="0"/>
                </a:rPr>
                <a:t>      </a:t>
              </a:r>
              <a:r>
                <a:rPr lang="en-US" sz="2800" dirty="0" smtClean="0">
                  <a:latin typeface="Calibri" pitchFamily="34" charset="0"/>
                  <a:cs typeface="Arial" pitchFamily="34" charset="0"/>
                </a:rPr>
                <a:t>CO</a:t>
              </a:r>
              <a:r>
                <a:rPr lang="en-US" sz="2800" baseline="-25000" dirty="0" smtClean="0">
                  <a:latin typeface="Calibri" pitchFamily="34" charset="0"/>
                  <a:cs typeface="Arial" pitchFamily="34" charset="0"/>
                </a:rPr>
                <a:t>2(</a:t>
              </a:r>
              <a:r>
                <a:rPr lang="en-US" sz="2800" i="1" baseline="-25000" dirty="0" smtClean="0">
                  <a:latin typeface="Calibri" pitchFamily="34" charset="0"/>
                  <a:cs typeface="Arial" pitchFamily="34" charset="0"/>
                </a:rPr>
                <a:t>g</a:t>
              </a:r>
              <a:r>
                <a:rPr lang="en-US" sz="2800" baseline="-25000" dirty="0">
                  <a:latin typeface="Calibri" pitchFamily="34" charset="0"/>
                  <a:cs typeface="Arial" pitchFamily="34" charset="0"/>
                </a:rPr>
                <a:t>)</a:t>
              </a: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79094" y="1349827"/>
              <a:ext cx="770249" cy="27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75766" y="5336811"/>
            <a:ext cx="4310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Q = K</a:t>
            </a:r>
          </a:p>
          <a:p>
            <a:pPr algn="ctr"/>
            <a:r>
              <a:rPr lang="en-US" sz="2400" dirty="0" smtClean="0">
                <a:latin typeface="Calibri" pitchFamily="34" charset="0"/>
              </a:rPr>
              <a:t> 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baseline="-250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2400" i="1" baseline="-25000" dirty="0" smtClean="0">
                <a:latin typeface="Calibri" pitchFamily="34" charset="0"/>
                <a:cs typeface="Arial" pitchFamily="34" charset="0"/>
              </a:rPr>
              <a:t>g</a:t>
            </a:r>
            <a:r>
              <a:rPr lang="en-US" sz="2400" baseline="-25000" dirty="0" smtClean="0">
                <a:latin typeface="Calibri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and CO</a:t>
            </a:r>
            <a:r>
              <a:rPr lang="en-US" sz="2400" baseline="-25000" dirty="0" smtClean="0">
                <a:latin typeface="Calibri" pitchFamily="34" charset="0"/>
              </a:rPr>
              <a:t>2</a:t>
            </a:r>
            <a:r>
              <a:rPr lang="en-US" sz="2400" baseline="-25000" dirty="0" smtClean="0">
                <a:latin typeface="Calibri" pitchFamily="34" charset="0"/>
                <a:cs typeface="Arial" pitchFamily="34" charset="0"/>
              </a:rPr>
              <a:t>(</a:t>
            </a:r>
            <a:r>
              <a:rPr lang="en-US" sz="2400" i="1" baseline="-25000" dirty="0" smtClean="0">
                <a:latin typeface="Calibri" pitchFamily="34" charset="0"/>
                <a:cs typeface="Arial" pitchFamily="34" charset="0"/>
              </a:rPr>
              <a:t>g</a:t>
            </a:r>
            <a:r>
              <a:rPr lang="en-US" sz="2400" baseline="-25000" dirty="0" smtClean="0">
                <a:latin typeface="Calibri" pitchFamily="34" charset="0"/>
                <a:cs typeface="Arial" pitchFamily="34" charset="0"/>
              </a:rPr>
              <a:t>)</a:t>
            </a:r>
            <a:r>
              <a:rPr lang="en-US" sz="2400" dirty="0" smtClean="0">
                <a:latin typeface="Calibri" pitchFamily="34" charset="0"/>
              </a:rPr>
              <a:t> are unaffected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0" name="Picture 4" descr="Daimons burning in flow of oxyge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062" y="1969178"/>
            <a:ext cx="3414486" cy="1920648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73038" y="1980814"/>
            <a:ext cx="1457922" cy="931796"/>
            <a:chOff x="3842636" y="2680388"/>
            <a:chExt cx="1457922" cy="931796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15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76815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K</a:t>
                </a:r>
                <a:r>
                  <a:rPr lang="en-US" sz="2000" baseline="-25000" dirty="0" err="1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p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16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17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17178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</a:t>
                  </a:r>
                  <a:endPara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18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19" name="Straight Connector 18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4757150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20599" y="2956152"/>
            <a:ext cx="398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defRPr/>
            </a:pPr>
            <a:r>
              <a:rPr lang="en-US" sz="2400" kern="0" dirty="0" smtClean="0">
                <a:solidFill>
                  <a:srgbClr val="0000FF"/>
                </a:solidFill>
                <a:latin typeface="Calibri" pitchFamily="34" charset="0"/>
              </a:rPr>
              <a:t>Double the amount of oxygen.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22239" y="3468528"/>
            <a:ext cx="1457922" cy="931796"/>
            <a:chOff x="3842636" y="2680388"/>
            <a:chExt cx="1457922" cy="931796"/>
          </a:xfrm>
        </p:grpSpPr>
        <p:grpSp>
          <p:nvGrpSpPr>
            <p:cNvPr id="22" name="Group 29"/>
            <p:cNvGrpSpPr>
              <a:grpSpLocks/>
            </p:cNvGrpSpPr>
            <p:nvPr/>
          </p:nvGrpSpPr>
          <p:grpSpPr bwMode="auto">
            <a:xfrm>
              <a:off x="3842636" y="2680388"/>
              <a:ext cx="1457922" cy="836126"/>
              <a:chOff x="1143000" y="4800600"/>
              <a:chExt cx="1457739" cy="836600"/>
            </a:xfrm>
          </p:grpSpPr>
          <p:sp>
            <p:nvSpPr>
              <p:cNvPr id="24" name="TextBox 16"/>
              <p:cNvSpPr txBox="1">
                <a:spLocks noChangeArrowheads="1"/>
              </p:cNvSpPr>
              <p:nvPr/>
            </p:nvSpPr>
            <p:spPr bwMode="auto">
              <a:xfrm>
                <a:off x="1143000" y="4953000"/>
                <a:ext cx="673497" cy="400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000" i="1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Q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rPr>
                  <a:t> = </a:t>
                </a:r>
                <a:endParaRPr lang="en-US" sz="2000" u="sng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endParaRPr>
              </a:p>
            </p:txBody>
          </p:sp>
          <p:grpSp>
            <p:nvGrpSpPr>
              <p:cNvPr id="25" name="Group 23"/>
              <p:cNvGrpSpPr>
                <a:grpSpLocks/>
              </p:cNvGrpSpPr>
              <p:nvPr/>
            </p:nvGrpSpPr>
            <p:grpSpPr bwMode="auto">
              <a:xfrm>
                <a:off x="1828800" y="4800600"/>
                <a:ext cx="771939" cy="836600"/>
                <a:chOff x="4038600" y="5638800"/>
                <a:chExt cx="771939" cy="836600"/>
              </a:xfrm>
            </p:grpSpPr>
            <p:sp>
              <p:nvSpPr>
                <p:cNvPr id="26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4078498" y="5638800"/>
                  <a:ext cx="498792" cy="836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P </a:t>
                  </a:r>
                  <a:endParaRPr lang="en-US" sz="2000" baseline="30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2000" i="1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2P</a:t>
                  </a:r>
                  <a:endParaRPr lang="en-US" sz="2000" baseline="-250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sp>
              <p:nvSpPr>
                <p:cNvPr id="27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4216386" y="5791200"/>
                  <a:ext cx="521232" cy="307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fontAlgn="base" hangingPunct="0">
                    <a:spcBef>
                      <a:spcPts val="1000"/>
                    </a:spcBef>
                    <a:spcAft>
                      <a:spcPct val="0"/>
                    </a:spcAft>
                  </a:pPr>
                  <a:r>
                    <a:rPr lang="en-US" sz="14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CO</a:t>
                  </a:r>
                  <a:r>
                    <a:rPr lang="en-US" sz="1400" baseline="-25000" dirty="0" smtClean="0">
                      <a:solidFill>
                        <a:srgbClr val="000000"/>
                      </a:solidFill>
                      <a:latin typeface="Arial" pitchFamily="34" charset="0"/>
                      <a:ea typeface="ＭＳ Ｐゴシック" pitchFamily="34" charset="-128"/>
                    </a:rPr>
                    <a:t>2</a:t>
                  </a:r>
                  <a:endParaRPr lang="en-US" sz="1200" dirty="0" smtClean="0">
                    <a:solidFill>
                      <a:srgbClr val="000000"/>
                    </a:solidFill>
                    <a:latin typeface="Arial" pitchFamily="34" charset="0"/>
                    <a:ea typeface="ＭＳ Ｐゴシック" pitchFamily="34" charset="-128"/>
                  </a:endParaRPr>
                </a:p>
              </p:txBody>
            </p:sp>
            <p:cxnSp>
              <p:nvCxnSpPr>
                <p:cNvPr id="28" name="Straight Connector 27"/>
                <p:cNvCxnSpPr>
                  <a:cxnSpLocks noChangeShapeType="1"/>
                </p:cNvCxnSpPr>
                <p:nvPr/>
              </p:nvCxnSpPr>
              <p:spPr bwMode="auto">
                <a:xfrm>
                  <a:off x="4038600" y="6096000"/>
                  <a:ext cx="771939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4858748" y="3294743"/>
              <a:ext cx="391454" cy="317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ts val="100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O</a:t>
              </a:r>
              <a:r>
                <a:rPr lang="en-US" sz="1400" baseline="-25000" dirty="0" smtClean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</a:rPr>
                <a:t>2</a:t>
              </a:r>
              <a:endParaRPr lang="en-US" sz="1200" dirty="0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719143" y="3607192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Q &lt; K </a:t>
            </a:r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97018" y="5290845"/>
            <a:ext cx="2266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kern="0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 O</a:t>
            </a:r>
            <a:r>
              <a:rPr lang="en-US" sz="2400" kern="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 	    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  <a:sym typeface="Wingdings"/>
              </a:rPr>
              <a:t> </a:t>
            </a:r>
            <a:r>
              <a:rPr lang="en-US" sz="2400" kern="0" dirty="0" smtClean="0">
                <a:solidFill>
                  <a:srgbClr val="FF0000"/>
                </a:solidFill>
                <a:latin typeface="Calibri" pitchFamily="34" charset="0"/>
              </a:rPr>
              <a:t>CO</a:t>
            </a:r>
            <a:r>
              <a:rPr lang="en-US" sz="2400" kern="0" baseline="-25000" dirty="0" smtClean="0">
                <a:solidFill>
                  <a:srgbClr val="FF0000"/>
                </a:solidFill>
                <a:latin typeface="Calibri" pitchFamily="34" charset="0"/>
              </a:rPr>
              <a:t>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753432" y="439761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smtClean="0">
                <a:solidFill>
                  <a:srgbClr val="0000FF"/>
                </a:solidFill>
                <a:latin typeface="Calibri" pitchFamily="34" charset="0"/>
              </a:rPr>
              <a:t>LCP says system will react and return to equilibrium.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05790" y="4908327"/>
            <a:ext cx="361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defRPr/>
            </a:pPr>
            <a:r>
              <a:rPr lang="en-US" sz="2400" kern="0" dirty="0" smtClean="0">
                <a:latin typeface="Calibri" pitchFamily="34" charset="0"/>
              </a:rPr>
              <a:t>Double the amount of C</a:t>
            </a:r>
            <a:r>
              <a:rPr lang="en-US" sz="2400" kern="0" baseline="-25000" dirty="0" smtClean="0">
                <a:latin typeface="Calibri" pitchFamily="34" charset="0"/>
              </a:rPr>
              <a:t>(s)</a:t>
            </a:r>
            <a:r>
              <a:rPr lang="en-US" sz="2400" kern="0" dirty="0" smtClean="0">
                <a:latin typeface="Calibri" pitchFamily="34" charset="0"/>
              </a:rPr>
              <a:t>?</a:t>
            </a: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2587" y="3425765"/>
            <a:ext cx="1281252" cy="272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94970" y="2090046"/>
            <a:ext cx="6125027" cy="135421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marR="0" lvl="1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85000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cs typeface="Times New Roman" pitchFamily="18" charset="0"/>
              </a:rPr>
              <a:t>Q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=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itchFamily="18" charset="0"/>
              </a:rPr>
              <a:t>K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: the system is at equilibrium</a:t>
            </a:r>
          </a:p>
          <a:p>
            <a:pPr marL="32004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400" b="1" i="1" dirty="0" smtClean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400" b="1" i="1" dirty="0" smtClean="0">
                <a:cs typeface="Times New Roman" pitchFamily="18" charset="0"/>
              </a:rPr>
              <a:t> &lt;</a:t>
            </a:r>
            <a:r>
              <a:rPr lang="en-US" altLang="en-US" sz="2400" dirty="0" smtClean="0"/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400" b="1" i="1" dirty="0" smtClean="0">
                <a:cs typeface="Times New Roman" pitchFamily="18" charset="0"/>
              </a:rPr>
              <a:t>  </a:t>
            </a:r>
            <a:r>
              <a:rPr lang="en-US" altLang="en-US" sz="2400" dirty="0" smtClean="0"/>
              <a:t>: the reaction proceeds to the right</a:t>
            </a:r>
          </a:p>
          <a:p>
            <a:pPr marL="320040" lvl="1" eaLnBrk="1" fontAlgn="auto" hangingPunct="1"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85000"/>
            </a:pPr>
            <a:r>
              <a:rPr lang="en-US" altLang="en-US" sz="2400" b="1" i="1" dirty="0" smtClean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400" b="1" i="1" dirty="0" smtClean="0">
                <a:cs typeface="Times New Roman" pitchFamily="18" charset="0"/>
              </a:rPr>
              <a:t> &gt;</a:t>
            </a:r>
            <a:r>
              <a:rPr lang="en-US" altLang="en-US" sz="2400" dirty="0" smtClean="0"/>
              <a:t> </a:t>
            </a:r>
            <a:r>
              <a:rPr lang="en-US" altLang="en-US" sz="2400" b="1" i="1" dirty="0" smtClean="0">
                <a:solidFill>
                  <a:srgbClr val="FF0000"/>
                </a:solidFill>
                <a:cs typeface="Times New Roman" pitchFamily="18" charset="0"/>
              </a:rPr>
              <a:t>K</a:t>
            </a:r>
            <a:r>
              <a:rPr lang="en-US" altLang="en-US" sz="2400" b="1" baseline="-25000" dirty="0">
                <a:cs typeface="Times New Roman" pitchFamily="18" charset="0"/>
              </a:rPr>
              <a:t> </a:t>
            </a:r>
            <a:r>
              <a:rPr lang="en-US" altLang="en-US" sz="2400" b="1" dirty="0" smtClean="0">
                <a:cs typeface="Times New Roman" pitchFamily="18" charset="0"/>
              </a:rPr>
              <a:t> </a:t>
            </a:r>
            <a:r>
              <a:rPr lang="en-US" altLang="en-US" sz="2400" dirty="0" smtClean="0"/>
              <a:t>: the reaction proceeds to the left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6" name="Group 25"/>
          <p:cNvGrpSpPr/>
          <p:nvPr/>
        </p:nvGrpSpPr>
        <p:grpSpPr>
          <a:xfrm>
            <a:off x="1963964" y="981555"/>
            <a:ext cx="1914004" cy="1005648"/>
            <a:chOff x="3887242" y="3595608"/>
            <a:chExt cx="1507627" cy="79213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4876850" y="975430"/>
            <a:ext cx="1966904" cy="1005648"/>
            <a:chOff x="3845574" y="3595608"/>
            <a:chExt cx="1549295" cy="792131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87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7418" y="4125592"/>
            <a:ext cx="1399342" cy="202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288827" y="6110523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=</a:t>
            </a:r>
            <a:r>
              <a:rPr lang="en-US" altLang="en-US" sz="2000" dirty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663809" y="6458858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 at equilibrium.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79744" y="6121900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cs typeface="Times New Roman" pitchFamily="18" charset="0"/>
              </a:rPr>
              <a:t>&gt;</a:t>
            </a:r>
            <a:r>
              <a:rPr lang="en-US" altLang="en-US" sz="2000" dirty="0" smtClean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000" dirty="0"/>
          </a:p>
        </p:txBody>
      </p:sp>
      <p:pic>
        <p:nvPicPr>
          <p:cNvPr id="387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2962" y="4237343"/>
            <a:ext cx="1292900" cy="19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6207" y="6111515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cs typeface="Times New Roman" pitchFamily="18" charset="0"/>
              </a:rPr>
              <a:t>&lt;</a:t>
            </a:r>
            <a:r>
              <a:rPr lang="en-US" altLang="en-US" sz="2000" dirty="0" smtClean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987635" y="6476518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Not at equilibrium.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136760" y="5413829"/>
            <a:ext cx="1035827" cy="1851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92135" y="5321231"/>
            <a:ext cx="1163403" cy="18519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99684" y="3480303"/>
            <a:ext cx="199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 smtClean="0">
                <a:solidFill>
                  <a:srgbClr val="7030A0"/>
                </a:solidFill>
              </a:rPr>
              <a:t>Reaction will proceed until it reaches equilibrium.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9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6" grpId="0"/>
      <p:bldP spid="27" grpId="0"/>
      <p:bldP spid="31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210643" y="5109024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(d)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S] if sulfur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34076" y="976087"/>
            <a:ext cx="8245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cs typeface="Arial" pitchFamily="34" charset="0"/>
              </a:rPr>
              <a:t>To improve air quality and obtain a useful product, chemists often remove sulfur from coal and natural gas by treating the contaminant hydrogen sulfide with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: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4279" y="2826631"/>
            <a:ext cx="29137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u="sng" dirty="0">
                <a:cs typeface="Arial" pitchFamily="34" charset="0"/>
              </a:rPr>
              <a:t>What happens </a:t>
            </a:r>
            <a:r>
              <a:rPr lang="en-US" sz="2400" b="0" u="sng" dirty="0" smtClean="0">
                <a:cs typeface="Arial" pitchFamily="34" charset="0"/>
              </a:rPr>
              <a:t>to:</a:t>
            </a:r>
            <a:endParaRPr lang="en-US" sz="2400" b="0" u="sng" dirty="0">
              <a:cs typeface="Arial" pitchFamily="34" charset="0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95531" y="3276563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(a)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O] if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196122" y="3276564"/>
            <a:ext cx="3831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(b)</a:t>
            </a:r>
            <a:r>
              <a:rPr lang="en-US" sz="2400" b="0" dirty="0">
                <a:cs typeface="Arial" pitchFamily="34" charset="0"/>
              </a:rPr>
              <a:t>  [H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S] if 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 is added?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5531" y="5108954"/>
            <a:ext cx="3465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cs typeface="Arial" pitchFamily="34" charset="0"/>
              </a:rPr>
              <a:t>(c)</a:t>
            </a:r>
            <a:r>
              <a:rPr lang="en-US" sz="2400" b="0" dirty="0">
                <a:cs typeface="Arial" pitchFamily="34" charset="0"/>
              </a:rPr>
              <a:t>  [O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] if H</a:t>
            </a:r>
            <a:r>
              <a:rPr lang="en-US" sz="2400" b="0" baseline="-25000" dirty="0">
                <a:cs typeface="Arial" pitchFamily="34" charset="0"/>
              </a:rPr>
              <a:t>2</a:t>
            </a:r>
            <a:r>
              <a:rPr lang="en-US" sz="2400" b="0" dirty="0">
                <a:cs typeface="Arial" pitchFamily="34" charset="0"/>
              </a:rPr>
              <a:t>S is removed?</a:t>
            </a:r>
            <a:endParaRPr lang="en-US" sz="2400" dirty="0">
              <a:cs typeface="Arial" pitchFamily="34" charset="0"/>
            </a:endParaRPr>
          </a:p>
        </p:txBody>
      </p: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2097317" y="2227928"/>
            <a:ext cx="4953000" cy="461665"/>
            <a:chOff x="3962400" y="2286001"/>
            <a:chExt cx="4953000" cy="461677"/>
          </a:xfrm>
        </p:grpSpPr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962400" y="2286001"/>
              <a:ext cx="4953000" cy="46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 dirty="0">
                  <a:cs typeface="Arial" pitchFamily="34" charset="0"/>
                </a:rPr>
                <a:t>2H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+ </a:t>
              </a:r>
              <a:r>
                <a:rPr lang="en-US" sz="2400" b="0" dirty="0" smtClean="0">
                  <a:cs typeface="Arial" pitchFamily="34" charset="0"/>
                </a:rPr>
                <a:t>O</a:t>
              </a:r>
              <a:r>
                <a:rPr lang="en-US" sz="2400" baseline="-25000" dirty="0" smtClean="0">
                  <a:cs typeface="Arial" pitchFamily="34" charset="0"/>
                </a:rPr>
                <a:t>2(</a:t>
              </a:r>
              <a:r>
                <a:rPr lang="en-US" sz="2400" i="1" baseline="-25000" dirty="0" smtClean="0">
                  <a:cs typeface="Arial" pitchFamily="34" charset="0"/>
                </a:rPr>
                <a:t>g</a:t>
              </a:r>
              <a:r>
                <a:rPr lang="en-US" sz="2400" baseline="-25000" dirty="0" smtClean="0">
                  <a:cs typeface="Arial" pitchFamily="34" charset="0"/>
                </a:rPr>
                <a:t>)</a:t>
              </a:r>
              <a:r>
                <a:rPr lang="en-US" sz="2400" b="0" dirty="0" smtClean="0">
                  <a:cs typeface="Arial" pitchFamily="34" charset="0"/>
                </a:rPr>
                <a:t>             2S</a:t>
              </a:r>
              <a:r>
                <a:rPr lang="en-US" sz="2400" baseline="-25000" dirty="0" smtClean="0"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cs typeface="Arial" pitchFamily="34" charset="0"/>
                </a:rPr>
                <a:t>s</a:t>
              </a:r>
              <a:r>
                <a:rPr lang="en-US" sz="2400" baseline="-25000" dirty="0" smtClean="0">
                  <a:cs typeface="Arial" pitchFamily="34" charset="0"/>
                </a:rPr>
                <a:t>)</a:t>
              </a:r>
              <a:r>
                <a:rPr lang="en-US" sz="2400" b="0" dirty="0" smtClean="0">
                  <a:cs typeface="Arial" pitchFamily="34" charset="0"/>
                </a:rPr>
                <a:t> </a:t>
              </a:r>
              <a:r>
                <a:rPr lang="en-US" sz="2400" b="0" dirty="0">
                  <a:cs typeface="Arial" pitchFamily="34" charset="0"/>
                </a:rPr>
                <a:t>+ </a:t>
              </a:r>
              <a:r>
                <a:rPr lang="en-US" sz="2400" b="0" dirty="0" smtClean="0">
                  <a:cs typeface="Arial" pitchFamily="34" charset="0"/>
                </a:rPr>
                <a:t>2H</a:t>
              </a:r>
              <a:r>
                <a:rPr lang="en-US" sz="2400" b="0" baseline="-25000" dirty="0" smtClean="0">
                  <a:cs typeface="Arial" pitchFamily="34" charset="0"/>
                </a:rPr>
                <a:t>2</a:t>
              </a:r>
              <a:r>
                <a:rPr lang="en-US" sz="2400" b="0" dirty="0" smtClean="0">
                  <a:cs typeface="Arial" pitchFamily="34" charset="0"/>
                </a:rPr>
                <a:t>O</a:t>
              </a:r>
              <a:r>
                <a:rPr lang="en-US" sz="2400" baseline="-25000" dirty="0" smtClean="0"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cs typeface="Arial" pitchFamily="34" charset="0"/>
                </a:rPr>
                <a:t>g</a:t>
              </a:r>
              <a:r>
                <a:rPr lang="en-US" sz="2400" baseline="-25000" dirty="0" smtClean="0">
                  <a:cs typeface="Arial" pitchFamily="34" charset="0"/>
                </a:rPr>
                <a:t>)</a:t>
              </a:r>
              <a:endParaRPr lang="en-US" sz="2400" b="0" dirty="0">
                <a:cs typeface="Arial" pitchFamily="34" charset="0"/>
              </a:endParaRPr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0508" y="2397497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/>
          </p:cNvSpPr>
          <p:nvPr/>
        </p:nvSpPr>
        <p:spPr bwMode="auto">
          <a:xfrm>
            <a:off x="152400" y="297552"/>
            <a:ext cx="8807450" cy="48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At 720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°</a:t>
            </a:r>
            <a:r>
              <a:rPr lang="en-US" sz="2000" dirty="0" smtClean="0">
                <a:solidFill>
                  <a:srgbClr val="000000"/>
                </a:solidFill>
              </a:rPr>
              <a:t>C, the equilibrium constant </a:t>
            </a:r>
            <a:r>
              <a:rPr lang="en-US" sz="2000" i="1" dirty="0" err="1" smtClean="0">
                <a:solidFill>
                  <a:srgbClr val="00000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 for the reaction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+ 3H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        2NH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is 2.37 x 10</a:t>
            </a:r>
            <a:r>
              <a:rPr lang="en-US" sz="2000" baseline="30000" dirty="0" smtClean="0">
                <a:solidFill>
                  <a:srgbClr val="00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. In a certain experiment, the equilibrium concentrations are [N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] = 0.683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[H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] = 8.80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and [NH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] = 1.05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. Suppose some NH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is added to the mixture so that its concentration is increased to 3.65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</a:pPr>
            <a:r>
              <a:rPr lang="en-US" sz="2000" dirty="0" smtClean="0">
                <a:solidFill>
                  <a:srgbClr val="000000"/>
                </a:solidFill>
              </a:rPr>
              <a:t>Use Le </a:t>
            </a:r>
            <a:r>
              <a:rPr lang="en-US" sz="2000" dirty="0" err="1" smtClean="0">
                <a:solidFill>
                  <a:srgbClr val="000000"/>
                </a:solidFill>
              </a:rPr>
              <a:t>Châtelier’s</a:t>
            </a:r>
            <a:r>
              <a:rPr lang="en-US" sz="2000" dirty="0" smtClean="0">
                <a:solidFill>
                  <a:srgbClr val="000000"/>
                </a:solidFill>
              </a:rPr>
              <a:t> principle to predict the shift in direction of the net reaction to reach a new equilibrium. 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</a:pPr>
            <a:r>
              <a:rPr lang="en-US" sz="2000" dirty="0">
                <a:solidFill>
                  <a:srgbClr val="000000"/>
                </a:solidFill>
              </a:rPr>
              <a:t>Confirm your prediction by calculating the reaction quotient </a:t>
            </a:r>
            <a:r>
              <a:rPr lang="en-US" sz="2000" i="1" dirty="0">
                <a:solidFill>
                  <a:srgbClr val="000000"/>
                </a:solidFill>
              </a:rPr>
              <a:t>Q</a:t>
            </a:r>
            <a:r>
              <a:rPr lang="en-US" sz="2000" baseline="-25000" dirty="0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 and comparing its value with </a:t>
            </a:r>
            <a:r>
              <a:rPr lang="en-US" sz="2000" i="1" dirty="0">
                <a:solidFill>
                  <a:srgbClr val="000000"/>
                </a:solidFill>
              </a:rPr>
              <a:t>K</a:t>
            </a:r>
            <a:r>
              <a:rPr lang="en-US" sz="2000" baseline="-25000" dirty="0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</a:pP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02D5E-5716-40D4-A52C-F6DDA05D527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53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14.11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830" y="160270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02D5E-5716-40D4-A52C-F6DDA05D527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53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14.11</a:t>
            </a:r>
          </a:p>
        </p:txBody>
      </p:sp>
      <p:sp>
        <p:nvSpPr>
          <p:cNvPr id="65540" name="Text Placeholder 2"/>
          <p:cNvSpPr>
            <a:spLocks/>
          </p:cNvSpPr>
          <p:nvPr/>
        </p:nvSpPr>
        <p:spPr bwMode="auto">
          <a:xfrm>
            <a:off x="152400" y="297552"/>
            <a:ext cx="8807450" cy="48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At 720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°</a:t>
            </a:r>
            <a:r>
              <a:rPr lang="en-US" sz="2000" dirty="0" smtClean="0">
                <a:solidFill>
                  <a:srgbClr val="000000"/>
                </a:solidFill>
              </a:rPr>
              <a:t>C, the equilibrium constant </a:t>
            </a:r>
            <a:r>
              <a:rPr lang="en-US" sz="2000" i="1" dirty="0" err="1" smtClean="0">
                <a:solidFill>
                  <a:srgbClr val="00000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 for the reaction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+ 3H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        2NH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is 2.37 x 10</a:t>
            </a:r>
            <a:r>
              <a:rPr lang="en-US" sz="2000" baseline="30000" dirty="0" smtClean="0">
                <a:solidFill>
                  <a:srgbClr val="00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. In a certain experiment, the equilibrium concentrations are [N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] = 0.683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[H</a:t>
            </a:r>
            <a:r>
              <a:rPr lang="en-US" sz="2000" baseline="-25000" dirty="0" smtClean="0">
                <a:solidFill>
                  <a:srgbClr val="000000"/>
                </a:solidFill>
              </a:rPr>
              <a:t>2</a:t>
            </a:r>
            <a:r>
              <a:rPr lang="en-US" sz="2000" dirty="0" smtClean="0">
                <a:solidFill>
                  <a:srgbClr val="000000"/>
                </a:solidFill>
              </a:rPr>
              <a:t>] = 8.80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, and [NH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] = 1.05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. Suppose some NH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is added to the mixture so that its concentration is increased to 3.65 </a:t>
            </a:r>
            <a:r>
              <a:rPr lang="en-US" sz="2000" i="1" dirty="0" smtClean="0">
                <a:solidFill>
                  <a:srgbClr val="00000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charset="0"/>
              <a:buAutoNum type="alphaLcParenBoth"/>
            </a:pPr>
            <a:r>
              <a:rPr lang="en-US" sz="2000" dirty="0" smtClean="0">
                <a:solidFill>
                  <a:srgbClr val="000000"/>
                </a:solidFill>
              </a:rPr>
              <a:t>Use Le </a:t>
            </a:r>
            <a:r>
              <a:rPr lang="en-US" sz="2000" dirty="0" err="1" smtClean="0">
                <a:solidFill>
                  <a:srgbClr val="000000"/>
                </a:solidFill>
              </a:rPr>
              <a:t>Châtelier’s</a:t>
            </a:r>
            <a:r>
              <a:rPr lang="en-US" sz="2000" dirty="0" smtClean="0">
                <a:solidFill>
                  <a:srgbClr val="000000"/>
                </a:solidFill>
              </a:rPr>
              <a:t> principle to predict the shift in direction of the net reaction to reach a new equilibrium. 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830" y="1602708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37997" y="5203775"/>
            <a:ext cx="2079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NH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is added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593981" y="4594179"/>
            <a:ext cx="3602269" cy="461665"/>
            <a:chOff x="2434327" y="5566617"/>
            <a:chExt cx="3602269" cy="461665"/>
          </a:xfrm>
        </p:grpSpPr>
        <p:sp>
          <p:nvSpPr>
            <p:cNvPr id="7" name="Rectangle 6"/>
            <p:cNvSpPr/>
            <p:nvPr/>
          </p:nvSpPr>
          <p:spPr>
            <a:xfrm>
              <a:off x="2434327" y="5566617"/>
              <a:ext cx="3602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N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 </a:t>
              </a:r>
              <a:r>
                <a:rPr lang="en-US" sz="2400" dirty="0" smtClean="0">
                  <a:solidFill>
                    <a:srgbClr val="000000"/>
                  </a:solidFill>
                </a:rPr>
                <a:t>+ 3H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    2NH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3(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5258" y="5746533"/>
              <a:ext cx="45720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9" name="Straight Arrow Connector 8"/>
          <p:cNvCxnSpPr/>
          <p:nvPr/>
        </p:nvCxnSpPr>
        <p:spPr>
          <a:xfrm flipV="1">
            <a:off x="5457369" y="4281739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002D5E-5716-40D4-A52C-F6DDA05D527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539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14.11</a:t>
            </a:r>
          </a:p>
        </p:txBody>
      </p:sp>
      <p:sp>
        <p:nvSpPr>
          <p:cNvPr id="65540" name="Text Placeholder 2"/>
          <p:cNvSpPr>
            <a:spLocks/>
          </p:cNvSpPr>
          <p:nvPr/>
        </p:nvSpPr>
        <p:spPr bwMode="auto">
          <a:xfrm>
            <a:off x="152400" y="297552"/>
            <a:ext cx="8807450" cy="482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At 720</a:t>
            </a:r>
            <a:r>
              <a:rPr lang="en-US" sz="2000" dirty="0" smtClean="0">
                <a:solidFill>
                  <a:srgbClr val="000000"/>
                </a:solidFill>
                <a:cs typeface="Arial" charset="0"/>
              </a:rPr>
              <a:t>°</a:t>
            </a:r>
            <a:r>
              <a:rPr lang="en-US" sz="2000" dirty="0" smtClean="0">
                <a:solidFill>
                  <a:srgbClr val="000000"/>
                </a:solidFill>
              </a:rPr>
              <a:t>C, the equilibrium constant </a:t>
            </a:r>
            <a:r>
              <a:rPr lang="en-US" sz="2000" i="1" dirty="0" err="1" smtClean="0">
                <a:solidFill>
                  <a:srgbClr val="00000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 for the reaction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N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 </a:t>
            </a:r>
            <a:r>
              <a:rPr lang="en-US" sz="2400" dirty="0" smtClean="0">
                <a:solidFill>
                  <a:srgbClr val="000000"/>
                </a:solidFill>
              </a:rPr>
              <a:t>+ 3H</a:t>
            </a:r>
            <a:r>
              <a:rPr lang="en-US" sz="2400" baseline="-25000" dirty="0" smtClean="0">
                <a:solidFill>
                  <a:srgbClr val="000000"/>
                </a:solidFill>
              </a:rPr>
              <a:t>2(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        2NH</a:t>
            </a:r>
            <a:r>
              <a:rPr lang="en-US" sz="2400" baseline="-25000" dirty="0" smtClean="0">
                <a:solidFill>
                  <a:srgbClr val="000000"/>
                </a:solidFill>
              </a:rPr>
              <a:t>3(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g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is </a:t>
            </a:r>
            <a:r>
              <a:rPr lang="en-US" sz="2000" dirty="0" smtClean="0">
                <a:solidFill>
                  <a:srgbClr val="FF0000"/>
                </a:solidFill>
              </a:rPr>
              <a:t>2.37 x 10</a:t>
            </a:r>
            <a:r>
              <a:rPr lang="en-US" sz="2000" baseline="30000" dirty="0" smtClean="0">
                <a:solidFill>
                  <a:srgbClr val="FF0000"/>
                </a:solidFill>
              </a:rPr>
              <a:t>-3</a:t>
            </a:r>
            <a:r>
              <a:rPr lang="en-US" sz="2000" dirty="0" smtClean="0">
                <a:solidFill>
                  <a:srgbClr val="000000"/>
                </a:solidFill>
              </a:rPr>
              <a:t>. In a certain experiment, the equilibrium concentrations are </a:t>
            </a:r>
            <a:r>
              <a:rPr lang="en-US" sz="2000" dirty="0" smtClean="0">
                <a:solidFill>
                  <a:srgbClr val="FF0000"/>
                </a:solidFill>
              </a:rPr>
              <a:t>[N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] = 0.683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, [H</a:t>
            </a:r>
            <a:r>
              <a:rPr lang="en-US" sz="2000" baseline="-25000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>
                <a:solidFill>
                  <a:srgbClr val="FF0000"/>
                </a:solidFill>
              </a:rPr>
              <a:t>] = 8.80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, and [NH</a:t>
            </a:r>
            <a:r>
              <a:rPr lang="en-US" sz="2000" baseline="-25000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>
                <a:solidFill>
                  <a:srgbClr val="FF0000"/>
                </a:solidFill>
              </a:rPr>
              <a:t>] = 1.05 </a:t>
            </a:r>
            <a:r>
              <a:rPr lang="en-US" sz="2000" i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000000"/>
                </a:solidFill>
              </a:rPr>
              <a:t> Suppose some NH</a:t>
            </a:r>
            <a:r>
              <a:rPr lang="en-US" sz="2000" baseline="-25000" dirty="0" smtClean="0">
                <a:solidFill>
                  <a:srgbClr val="000000"/>
                </a:solidFill>
              </a:rPr>
              <a:t>3</a:t>
            </a:r>
            <a:r>
              <a:rPr lang="en-US" sz="2000" dirty="0" smtClean="0">
                <a:solidFill>
                  <a:srgbClr val="000000"/>
                </a:solidFill>
              </a:rPr>
              <a:t> is added to the mixture so that its concentration is increased to </a:t>
            </a:r>
            <a:r>
              <a:rPr lang="en-US" sz="2000" dirty="0" smtClean="0">
                <a:solidFill>
                  <a:srgbClr val="7030A0"/>
                </a:solidFill>
              </a:rPr>
              <a:t>3.65 </a:t>
            </a:r>
            <a:r>
              <a:rPr lang="en-US" sz="2000" i="1" dirty="0" smtClean="0">
                <a:solidFill>
                  <a:srgbClr val="7030A0"/>
                </a:solidFill>
              </a:rPr>
              <a:t>M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</a:p>
          <a:p>
            <a:pPr marL="508000" indent="-50800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>(b)  Confirm your prediction by calculating the reaction quotient </a:t>
            </a:r>
            <a:r>
              <a:rPr lang="en-US" sz="2000" i="1" dirty="0" smtClean="0">
                <a:solidFill>
                  <a:srgbClr val="000000"/>
                </a:solidFill>
              </a:rPr>
              <a:t>Q</a:t>
            </a:r>
            <a:r>
              <a:rPr lang="en-US" sz="2000" baseline="-25000" dirty="0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 and comparing its value with </a:t>
            </a:r>
            <a:r>
              <a:rPr lang="en-US" sz="2000" i="1" dirty="0" smtClean="0">
                <a:solidFill>
                  <a:srgbClr val="000000"/>
                </a:solidFill>
              </a:rPr>
              <a:t>K</a:t>
            </a:r>
            <a:r>
              <a:rPr lang="en-US" sz="2000" baseline="-25000" dirty="0" smtClean="0">
                <a:solidFill>
                  <a:srgbClr val="000000"/>
                </a:solidFill>
              </a:rPr>
              <a:t>c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6344" y="1573680"/>
            <a:ext cx="4572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5"/>
          <p:cNvGrpSpPr/>
          <p:nvPr/>
        </p:nvGrpSpPr>
        <p:grpSpPr>
          <a:xfrm>
            <a:off x="677771" y="3960745"/>
            <a:ext cx="1777821" cy="883527"/>
            <a:chOff x="3801675" y="3643333"/>
            <a:chExt cx="1595603" cy="695943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02097" y="3973671"/>
              <a:ext cx="69518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[H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r>
                <a:rPr lang="en-US" sz="2400" kern="0" baseline="300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01675" y="3818183"/>
              <a:ext cx="647703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K</a:t>
              </a:r>
              <a:r>
                <a:rPr kumimoji="0" lang="en-US" sz="2400" b="0" i="1" u="none" strike="noStrike" kern="0" cap="none" spc="0" normalizeH="0" baseline="-2500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86048" y="3643333"/>
              <a:ext cx="873580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[NH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3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endPara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324509" y="4002076"/>
              <a:ext cx="966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256108" y="3975628"/>
              <a:ext cx="607420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[N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2363572" y="3953490"/>
            <a:ext cx="2116888" cy="883527"/>
            <a:chOff x="4083659" y="3643333"/>
            <a:chExt cx="1899918" cy="695943"/>
          </a:xfrm>
        </p:grpSpPr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4256108" y="3975628"/>
              <a:ext cx="96278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[0.683]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066836" y="3973671"/>
              <a:ext cx="91674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[8.80]</a:t>
              </a:r>
              <a:r>
                <a:rPr lang="en-US" sz="2400" kern="0" baseline="300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4083659" y="3818183"/>
              <a:ext cx="365718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4698679" y="3643333"/>
              <a:ext cx="91674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[1.05]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endPara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2" name="Line 9"/>
            <p:cNvSpPr>
              <a:spLocks noChangeShapeType="1"/>
            </p:cNvSpPr>
            <p:nvPr/>
          </p:nvSpPr>
          <p:spPr bwMode="auto">
            <a:xfrm>
              <a:off x="4389640" y="4002076"/>
              <a:ext cx="1493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4408787" y="4168212"/>
            <a:ext cx="1925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rPr>
              <a:t>=  </a:t>
            </a:r>
            <a:r>
              <a:rPr lang="en-US" sz="2400" dirty="0" smtClean="0">
                <a:solidFill>
                  <a:srgbClr val="FF0000"/>
                </a:solidFill>
              </a:rPr>
              <a:t>2.37 x 10</a:t>
            </a:r>
            <a:r>
              <a:rPr lang="en-US" sz="2400" baseline="30000" dirty="0" smtClean="0">
                <a:solidFill>
                  <a:srgbClr val="FF0000"/>
                </a:solidFill>
              </a:rPr>
              <a:t>-3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632294" y="5114633"/>
            <a:ext cx="1822707" cy="883527"/>
            <a:chOff x="3761390" y="3643333"/>
            <a:chExt cx="1635888" cy="695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702097" y="3973671"/>
              <a:ext cx="69518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[H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r>
                <a:rPr lang="en-US" sz="2400" kern="0" baseline="300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761390" y="3818183"/>
              <a:ext cx="687989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Q</a:t>
              </a:r>
              <a:r>
                <a:rPr kumimoji="0" lang="en-US" sz="2400" b="0" i="1" u="none" strike="noStrike" kern="0" cap="none" spc="0" normalizeH="0" baseline="-25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c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 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386048" y="3643333"/>
              <a:ext cx="873580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[NH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3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endPara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4324509" y="4002076"/>
              <a:ext cx="96615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256108" y="3975628"/>
              <a:ext cx="607420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[N</a:t>
              </a:r>
              <a:r>
                <a:rPr kumimoji="0" lang="en-US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]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grpSp>
        <p:nvGrpSpPr>
          <p:cNvPr id="31" name="Group 25"/>
          <p:cNvGrpSpPr/>
          <p:nvPr/>
        </p:nvGrpSpPr>
        <p:grpSpPr>
          <a:xfrm>
            <a:off x="2362980" y="5107378"/>
            <a:ext cx="2116888" cy="883527"/>
            <a:chOff x="4083659" y="3643333"/>
            <a:chExt cx="1899918" cy="695943"/>
          </a:xfrm>
        </p:grpSpPr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256108" y="3975628"/>
              <a:ext cx="96278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[0.683]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5066836" y="3973671"/>
              <a:ext cx="91674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[8.80]</a:t>
              </a:r>
              <a:r>
                <a:rPr lang="en-US" sz="2400" kern="0" baseline="30000" dirty="0" smtClean="0">
                  <a:solidFill>
                    <a:srgbClr val="FF0000"/>
                  </a:solidFill>
                  <a:latin typeface="Calibri" pitchFamily="34" charset="0"/>
                </a:rPr>
                <a:t>3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083659" y="3818183"/>
              <a:ext cx="365718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itchFamily="34" charset="0"/>
                </a:rPr>
                <a:t>= </a:t>
              </a:r>
              <a:endPara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5" name="Text Box 7"/>
            <p:cNvSpPr txBox="1">
              <a:spLocks noChangeArrowheads="1"/>
            </p:cNvSpPr>
            <p:nvPr/>
          </p:nvSpPr>
          <p:spPr bwMode="auto">
            <a:xfrm>
              <a:off x="4698679" y="3643333"/>
              <a:ext cx="916741" cy="363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[3.65]</a:t>
              </a:r>
              <a:r>
                <a:rPr kumimoji="0" lang="en-US" sz="2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itchFamily="34" charset="0"/>
                </a:rPr>
                <a:t>2</a:t>
              </a:r>
              <a:endParaRPr kumimoji="0" lang="en-US" sz="2400" b="0" i="0" u="none" strike="noStrike" kern="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4389640" y="4002076"/>
              <a:ext cx="149372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</p:grp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408195" y="5322100"/>
            <a:ext cx="19255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itchFamily="34" charset="0"/>
              </a:rPr>
              <a:t>=  </a:t>
            </a:r>
            <a:r>
              <a:rPr lang="en-US" sz="2400" dirty="0" smtClean="0">
                <a:solidFill>
                  <a:srgbClr val="7030A0"/>
                </a:solidFill>
              </a:rPr>
              <a:t>2.86 x 10</a:t>
            </a:r>
            <a:r>
              <a:rPr lang="en-US" sz="2400" baseline="30000" dirty="0" smtClean="0">
                <a:solidFill>
                  <a:srgbClr val="7030A0"/>
                </a:solidFill>
              </a:rPr>
              <a:t>-2</a:t>
            </a:r>
            <a:endParaRPr kumimoji="0" lang="en-US" sz="2400" b="0" i="1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004132" y="6247696"/>
            <a:ext cx="1119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kern="0" dirty="0" smtClean="0">
                <a:solidFill>
                  <a:srgbClr val="7030A0"/>
                </a:solidFill>
                <a:latin typeface="Calibri" pitchFamily="34" charset="0"/>
              </a:rPr>
              <a:t>Q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kern="0" dirty="0" smtClean="0">
                <a:latin typeface="Calibri" pitchFamily="34" charset="0"/>
              </a:rPr>
              <a:t>&gt;</a:t>
            </a:r>
            <a:r>
              <a:rPr lang="en-US" sz="2800" kern="0" dirty="0" smtClean="0">
                <a:solidFill>
                  <a:srgbClr val="FF0000"/>
                </a:solidFill>
                <a:latin typeface="Calibri" pitchFamily="34" charset="0"/>
              </a:rPr>
              <a:t> K </a:t>
            </a:r>
            <a:endParaRPr lang="en-US" sz="28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3541486" y="1988459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7" grpId="0"/>
      <p:bldP spid="3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1165" y="1777760"/>
            <a:ext cx="3231923" cy="499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A13BE2-7F5C-4C6D-B3EE-39A6C230F76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9635" name="Text Placeholder 1"/>
          <p:cNvSpPr>
            <a:spLocks/>
          </p:cNvSpPr>
          <p:nvPr/>
        </p:nvSpPr>
        <p:spPr bwMode="auto">
          <a:xfrm>
            <a:off x="2070100" y="0"/>
            <a:ext cx="3484563" cy="582613"/>
          </a:xfrm>
          <a:prstGeom prst="rect">
            <a:avLst/>
          </a:prstGeom>
          <a:gradFill rotWithShape="1">
            <a:gsLst>
              <a:gs pos="0">
                <a:srgbClr val="109769">
                  <a:alpha val="50000"/>
                </a:srgbClr>
              </a:gs>
              <a:gs pos="50000">
                <a:srgbClr val="109769">
                  <a:alpha val="25000"/>
                </a:srgbClr>
              </a:gs>
              <a:gs pos="100000">
                <a:srgbClr val="109769"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sz="3200" b="1" smtClean="0">
                <a:solidFill>
                  <a:srgbClr val="FFFFCC"/>
                </a:solidFill>
                <a:cs typeface="Arial" charset="0"/>
              </a:rPr>
              <a:t>14.11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40722" y="544678"/>
            <a:ext cx="3602269" cy="461665"/>
            <a:chOff x="2434327" y="5566617"/>
            <a:chExt cx="3602269" cy="461665"/>
          </a:xfrm>
        </p:grpSpPr>
        <p:sp>
          <p:nvSpPr>
            <p:cNvPr id="7" name="Rectangle 6"/>
            <p:cNvSpPr/>
            <p:nvPr/>
          </p:nvSpPr>
          <p:spPr>
            <a:xfrm>
              <a:off x="2434327" y="5566617"/>
              <a:ext cx="3602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</a:rPr>
                <a:t>N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 </a:t>
              </a:r>
              <a:r>
                <a:rPr lang="en-US" sz="2400" dirty="0" smtClean="0">
                  <a:solidFill>
                    <a:srgbClr val="000000"/>
                  </a:solidFill>
                </a:rPr>
                <a:t>+ 3H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2(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2400" dirty="0" smtClean="0">
                  <a:solidFill>
                    <a:srgbClr val="000000"/>
                  </a:solidFill>
                </a:rPr>
                <a:t>         2NH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3(</a:t>
              </a:r>
              <a:r>
                <a:rPr lang="en-US" sz="24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5258" y="5746533"/>
              <a:ext cx="457200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ight Brace 8"/>
          <p:cNvSpPr/>
          <p:nvPr/>
        </p:nvSpPr>
        <p:spPr>
          <a:xfrm rot="5400000" flipH="1">
            <a:off x="3457096" y="1577499"/>
            <a:ext cx="480838" cy="791026"/>
          </a:xfrm>
          <a:prstGeom prst="rightBrace">
            <a:avLst>
              <a:gd name="adj1" fmla="val 8333"/>
              <a:gd name="adj2" fmla="val 74742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Brace 28"/>
          <p:cNvSpPr/>
          <p:nvPr/>
        </p:nvSpPr>
        <p:spPr>
          <a:xfrm rot="5400000" flipH="1">
            <a:off x="4282526" y="1568355"/>
            <a:ext cx="464460" cy="840202"/>
          </a:xfrm>
          <a:prstGeom prst="rightBrace">
            <a:avLst>
              <a:gd name="adj1" fmla="val 15916"/>
              <a:gd name="adj2" fmla="val 47627"/>
            </a:avLst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2744934" y="1287309"/>
            <a:ext cx="152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Q = K</a:t>
            </a:r>
            <a:endParaRPr lang="en-US" altLang="en-US" dirty="0"/>
          </a:p>
        </p:txBody>
      </p:sp>
      <p:sp>
        <p:nvSpPr>
          <p:cNvPr id="32" name="Right Brace 31"/>
          <p:cNvSpPr/>
          <p:nvPr/>
        </p:nvSpPr>
        <p:spPr>
          <a:xfrm rot="5400000" flipH="1">
            <a:off x="5202435" y="1457759"/>
            <a:ext cx="480839" cy="1016003"/>
          </a:xfrm>
          <a:prstGeom prst="rightBrace">
            <a:avLst>
              <a:gd name="adj1" fmla="val 8333"/>
              <a:gd name="adj2" fmla="val 2077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980133" y="1287309"/>
            <a:ext cx="152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Q = K</a:t>
            </a:r>
            <a:endParaRPr lang="en-US" altLang="en-US" dirty="0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3746418" y="1294567"/>
            <a:ext cx="15222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Q &gt; 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30" grpId="0"/>
      <p:bldP spid="32" grpId="0" animBg="1"/>
      <p:bldP spid="33" grpId="0"/>
      <p:bldP spid="3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Pressure/volume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3476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Pressure/Volume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413657" y="1738091"/>
            <a:ext cx="8309429" cy="500560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Changing the </a:t>
            </a:r>
            <a:r>
              <a:rPr lang="en-US" sz="2400" u="sng" dirty="0" smtClean="0">
                <a:ea typeface="ＭＳ Ｐゴシック" pitchFamily="34" charset="-128"/>
                <a:cs typeface="Arial" pitchFamily="34" charset="0"/>
              </a:rPr>
              <a:t>concentration of a gaseous 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component causes the equilibrium to shift accordingly.</a:t>
            </a:r>
          </a:p>
          <a:p>
            <a:pPr>
              <a:spcBef>
                <a:spcPts val="10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Changing the volume/pressure of a reaction will have little influence on liquid, aqueous or solid species.</a:t>
            </a:r>
          </a:p>
          <a:p>
            <a:pPr lvl="0">
              <a:defRPr/>
            </a:pPr>
            <a:r>
              <a:rPr lang="en-US" sz="2400" dirty="0" smtClean="0"/>
              <a:t>Concentration of gases are greatly affected by pressure and volume changes according to the ideal gas law.</a:t>
            </a:r>
          </a:p>
          <a:p>
            <a:pPr>
              <a:spcBef>
                <a:spcPts val="1000"/>
              </a:spcBef>
              <a:buNone/>
            </a:pP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endParaRPr lang="en-US" sz="2400" dirty="0" smtClean="0">
              <a:ea typeface="ＭＳ Ｐゴシック" pitchFamily="34" charset="-128"/>
              <a:cs typeface="Arial" pitchFamily="34" charset="0"/>
            </a:endParaRPr>
          </a:p>
          <a:p>
            <a:pPr>
              <a:spcBef>
                <a:spcPts val="10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Increasing pressure (or reducing volume) effectively increase the concentration of gasses.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3008763" y="1009758"/>
            <a:ext cx="3108543" cy="584775"/>
            <a:chOff x="2718483" y="1679518"/>
            <a:chExt cx="3108543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B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874501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2" name="Rectangle 11"/>
          <p:cNvSpPr/>
          <p:nvPr/>
        </p:nvSpPr>
        <p:spPr>
          <a:xfrm>
            <a:off x="1966688" y="4470897"/>
            <a:ext cx="3113314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PV = </a:t>
            </a:r>
            <a:r>
              <a:rPr lang="en-US" sz="2800" i="1" dirty="0" err="1" smtClean="0">
                <a:solidFill>
                  <a:prstClr val="black"/>
                </a:solidFill>
              </a:rPr>
              <a:t>n</a:t>
            </a:r>
            <a:r>
              <a:rPr lang="en-US" sz="2800" dirty="0" err="1" smtClean="0">
                <a:solidFill>
                  <a:prstClr val="black"/>
                </a:solidFill>
              </a:rPr>
              <a:t>RT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 = (</a:t>
            </a:r>
            <a:r>
              <a:rPr lang="en-US" sz="2800" i="1" dirty="0" smtClean="0">
                <a:solidFill>
                  <a:prstClr val="black"/>
                </a:solidFill>
              </a:rPr>
              <a:t>n</a:t>
            </a:r>
            <a:r>
              <a:rPr lang="en-US" sz="2800" dirty="0" smtClean="0">
                <a:solidFill>
                  <a:prstClr val="black"/>
                </a:solidFill>
              </a:rPr>
              <a:t>/V)RT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71143" y="4695867"/>
            <a:ext cx="1734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P </a:t>
            </a:r>
            <a:r>
              <a:rPr lang="en-US" sz="2800" dirty="0" smtClean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i="1" dirty="0" smtClean="0">
                <a:solidFill>
                  <a:prstClr val="black"/>
                </a:solidFill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/V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5" y="1865070"/>
            <a:ext cx="89480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 pressure is increased (or volume is decreased), the reaction proceeds to decrease the total amount of moles of gaseous substances involved in the reaction.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effectively lowers the total pressure in the reaction vessel.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the total number of moles of gaseous reactants equals to the total number of moles of gaseous products, the equilibrium is not affected by pressure or volume changes.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AKA-  Changes in V or P will cause equilibrium to shift if </a:t>
            </a:r>
            <a:r>
              <a:rPr lang="en-US" sz="2400" dirty="0" err="1" smtClean="0"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400" i="1" dirty="0" err="1" smtClean="0">
                <a:ea typeface="ＭＳ Ｐゴシック" pitchFamily="34" charset="-128"/>
                <a:cs typeface="Arial" pitchFamily="34" charset="0"/>
              </a:rPr>
              <a:t>n</a:t>
            </a:r>
            <a:r>
              <a:rPr lang="en-US" sz="2400" baseline="-25000" dirty="0" err="1" smtClean="0">
                <a:ea typeface="ＭＳ Ｐゴシック" pitchFamily="34" charset="-128"/>
                <a:cs typeface="Arial" pitchFamily="34" charset="0"/>
              </a:rPr>
              <a:t>gas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≠ 0.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Pressure/Volume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3008763" y="1096842"/>
            <a:ext cx="3108543" cy="584775"/>
            <a:chOff x="2718483" y="1679518"/>
            <a:chExt cx="3108543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B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788483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4041" y="2258329"/>
            <a:ext cx="2506977" cy="251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0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102" y="2259919"/>
            <a:ext cx="3230562" cy="263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685147" y="1251170"/>
            <a:ext cx="3807830" cy="770911"/>
            <a:chOff x="2699661" y="1047974"/>
            <a:chExt cx="3807830" cy="770911"/>
          </a:xfrm>
        </p:grpSpPr>
        <p:pic>
          <p:nvPicPr>
            <p:cNvPr id="790529" name="Picture 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083161" y="1226850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95103" y="1234110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5048" y="1197824"/>
              <a:ext cx="49244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dirty="0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Pressure/Volume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54803" y="4698313"/>
            <a:ext cx="2081168" cy="466178"/>
            <a:chOff x="2699661" y="1047974"/>
            <a:chExt cx="3999975" cy="895988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3083161" y="1226849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95103" y="1234111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015048" y="1197824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>
            <a:off x="7228115" y="5326744"/>
            <a:ext cx="885372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70178" y="5471891"/>
            <a:ext cx="2772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Shift in the direction with less gas molecules.</a:t>
            </a: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7905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764" y="2205718"/>
            <a:ext cx="2844119" cy="2552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508004" y="4705571"/>
            <a:ext cx="2081168" cy="466178"/>
            <a:chOff x="2699661" y="1047974"/>
            <a:chExt cx="3999975" cy="895988"/>
          </a:xfrm>
        </p:grpSpPr>
        <p:pic>
          <p:nvPicPr>
            <p:cNvPr id="25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99661" y="1047974"/>
              <a:ext cx="3541485" cy="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3083161" y="1226849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295103" y="1234111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15048" y="1197824"/>
              <a:ext cx="684588" cy="7098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</a:rPr>
                <a:t>)</a:t>
              </a:r>
              <a:endParaRPr lang="en-US" sz="1100" dirty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1081316" y="5334002"/>
            <a:ext cx="885372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295" y="5479149"/>
            <a:ext cx="295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7030A0"/>
                </a:solidFill>
              </a:rPr>
              <a:t>Shift in the direction with more gas molecules.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25063" y="2177160"/>
            <a:ext cx="130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smtClean="0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547626" y="2177160"/>
            <a:ext cx="3328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39263" y="2710560"/>
            <a:ext cx="270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Increase pressure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111063" y="2710560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39263" y="3142360"/>
            <a:ext cx="276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Decrease pressure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222188" y="3142360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39263" y="4005960"/>
            <a:ext cx="2559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Decrease volume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139263" y="357416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Increase volume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222188" y="3574160"/>
            <a:ext cx="397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111063" y="4005960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grpSp>
        <p:nvGrpSpPr>
          <p:cNvPr id="13" name="Group 7"/>
          <p:cNvGrpSpPr/>
          <p:nvPr/>
        </p:nvGrpSpPr>
        <p:grpSpPr>
          <a:xfrm>
            <a:off x="3008763" y="1169412"/>
            <a:ext cx="3108543" cy="584775"/>
            <a:chOff x="2718483" y="1679518"/>
            <a:chExt cx="3108543" cy="58477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B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875525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Pressure/Volume Summary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69786" y="2169903"/>
            <a:ext cx="8675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Arial" charset="0"/>
              </a:rPr>
              <a:t>Shift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835447" y="2693529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922531" y="3125329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820933" y="3988929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922531" y="3557129"/>
            <a:ext cx="595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63007" y="4775808"/>
            <a:ext cx="6013450" cy="17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84101-F1AD-4F8E-8D70-7DBE53A5F62E}" type="slidenum">
              <a:rPr lang="en-US"/>
              <a:pPr/>
              <a:t>8</a:t>
            </a:fld>
            <a:endParaRPr lang="en-US" sz="900" b="0"/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579" y="-6349"/>
            <a:ext cx="8229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25"/>
          <p:cNvGrpSpPr/>
          <p:nvPr/>
        </p:nvGrpSpPr>
        <p:grpSpPr>
          <a:xfrm>
            <a:off x="5800155" y="1708527"/>
            <a:ext cx="1914004" cy="1005648"/>
            <a:chOff x="3887242" y="3595608"/>
            <a:chExt cx="1507627" cy="792131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25"/>
          <p:cNvGrpSpPr/>
          <p:nvPr/>
        </p:nvGrpSpPr>
        <p:grpSpPr>
          <a:xfrm>
            <a:off x="1136587" y="1702404"/>
            <a:ext cx="1966904" cy="1005648"/>
            <a:chOff x="3845574" y="3595608"/>
            <a:chExt cx="1549295" cy="792131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8791" y="986143"/>
            <a:ext cx="1292900" cy="193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721458" y="5146591"/>
            <a:ext cx="3987118" cy="584775"/>
            <a:chOff x="2718483" y="1679518"/>
            <a:chExt cx="3635932" cy="584775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/>
                <a:t>a</a:t>
              </a:r>
              <a:r>
                <a:rPr lang="en-US" sz="3200" dirty="0" err="1"/>
                <a:t>A</a:t>
              </a:r>
              <a:r>
                <a:rPr lang="en-US" sz="3200" dirty="0"/>
                <a:t> + </a:t>
              </a:r>
              <a:r>
                <a:rPr lang="en-US" sz="3200" i="1" dirty="0" err="1"/>
                <a:t>b</a:t>
              </a:r>
              <a:r>
                <a:rPr lang="en-US" sz="3200" dirty="0" err="1"/>
                <a:t>B</a:t>
              </a:r>
              <a:r>
                <a:rPr lang="en-US" sz="3200" dirty="0"/>
                <a:t>          </a:t>
              </a:r>
              <a:r>
                <a:rPr lang="en-US" sz="3200" i="1" dirty="0" err="1"/>
                <a:t>c</a:t>
              </a:r>
              <a:r>
                <a:rPr lang="en-US" sz="3200" dirty="0" err="1"/>
                <a:t>C</a:t>
              </a:r>
              <a:r>
                <a:rPr lang="en-US" sz="3200" dirty="0"/>
                <a:t> + </a:t>
              </a:r>
              <a:r>
                <a:rPr lang="en-US" sz="3200" i="1" dirty="0" err="1"/>
                <a:t>d</a:t>
              </a:r>
              <a:r>
                <a:rPr lang="en-US" sz="3200" dirty="0" err="1"/>
                <a:t>D</a:t>
              </a:r>
              <a:endParaRPr lang="en-US" sz="3200" i="1" dirty="0"/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200410" y="1910701"/>
            <a:ext cx="620034" cy="182450"/>
          </p:xfrm>
          <a:graphic>
            <a:graphicData uri="http://schemas.openxmlformats.org/presentationml/2006/ole">
              <p:oleObj spid="_x0000_s563203" name="CS ChemDraw Drawing" r:id="rId5" imgW="1014619" imgH="243270" progId="ChemDraw.Document.6.0">
                <p:embed/>
              </p:oleObj>
            </a:graphicData>
          </a:graphic>
        </p:graphicFrame>
      </p:grpSp>
      <p:sp>
        <p:nvSpPr>
          <p:cNvPr id="35" name="TextBox 34"/>
          <p:cNvSpPr txBox="1"/>
          <p:nvPr/>
        </p:nvSpPr>
        <p:spPr>
          <a:xfrm>
            <a:off x="1285602" y="1045035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8000"/>
                </a:solidFill>
                <a:latin typeface="Calibri" pitchFamily="34" charset="0"/>
              </a:rPr>
              <a:t>Not at equilibrium.</a:t>
            </a:r>
            <a:endParaRPr lang="en-US" sz="2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0345" y="1023264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At equilibrium.</a:t>
            </a:r>
            <a:endParaRPr lang="en-US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70094" y="2918376"/>
            <a:ext cx="226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b="1" i="1" dirty="0">
                <a:solidFill>
                  <a:srgbClr val="008000"/>
                </a:solidFill>
                <a:cs typeface="Times New Roman" pitchFamily="18" charset="0"/>
              </a:rPr>
              <a:t>Q</a:t>
            </a:r>
            <a:r>
              <a:rPr lang="en-US" altLang="en-US" sz="2000" b="1" i="1" dirty="0"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cs typeface="Times New Roman" pitchFamily="18" charset="0"/>
              </a:rPr>
              <a:t>&lt;</a:t>
            </a:r>
            <a:r>
              <a:rPr lang="en-US" altLang="en-US" sz="2000" dirty="0" smtClean="0"/>
              <a:t> </a:t>
            </a:r>
            <a:r>
              <a:rPr lang="en-US" altLang="en-US" sz="2000" b="1" i="1" dirty="0">
                <a:solidFill>
                  <a:srgbClr val="FF0000"/>
                </a:solidFill>
                <a:cs typeface="Times New Roman" pitchFamily="18" charset="0"/>
              </a:rPr>
              <a:t>K</a:t>
            </a:r>
            <a:endParaRPr lang="en-US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406392" y="5196117"/>
            <a:ext cx="4368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alibri" pitchFamily="34" charset="0"/>
              </a:rPr>
              <a:t>To reach equilibrium the reaction will</a:t>
            </a:r>
            <a:r>
              <a:rPr lang="en-US" sz="2000" dirty="0" smtClean="0">
                <a:latin typeface="Calibri" pitchFamily="34" charset="0"/>
              </a:rPr>
              <a:t>:</a:t>
            </a:r>
          </a:p>
          <a:p>
            <a:r>
              <a:rPr lang="en-US" sz="2000" dirty="0" smtClean="0">
                <a:latin typeface="Calibri" pitchFamily="34" charset="0"/>
              </a:rPr>
              <a:t>	shift to the right</a:t>
            </a:r>
          </a:p>
          <a:p>
            <a:r>
              <a:rPr lang="en-US" sz="2000" dirty="0" smtClean="0">
                <a:latin typeface="Calibri" pitchFamily="34" charset="0"/>
              </a:rPr>
              <a:t>	generate more products</a:t>
            </a:r>
          </a:p>
          <a:p>
            <a:r>
              <a:rPr lang="en-US" sz="2000" dirty="0" smtClean="0">
                <a:latin typeface="Calibri" pitchFamily="34" charset="0"/>
              </a:rPr>
              <a:t>	consume more reactants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3611489" y="3436862"/>
            <a:ext cx="7521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8000"/>
                </a:solidFill>
              </a:rPr>
              <a:t>[D]</a:t>
            </a:r>
            <a:r>
              <a:rPr lang="en-US" sz="2800" baseline="30000" dirty="0" smtClean="0">
                <a:solidFill>
                  <a:srgbClr val="008000"/>
                </a:solidFill>
              </a:rPr>
              <a:t>d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041113" y="3439369"/>
            <a:ext cx="6976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8000"/>
                </a:solidFill>
              </a:rPr>
              <a:t>[C]</a:t>
            </a:r>
            <a:r>
              <a:rPr lang="en-US" sz="2800" baseline="30000" dirty="0" smtClean="0">
                <a:solidFill>
                  <a:srgbClr val="008000"/>
                </a:solidFill>
              </a:rPr>
              <a:t>c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385099" y="3447534"/>
            <a:ext cx="622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 smtClean="0">
                <a:cs typeface="Times New Roman" pitchFamily="18" charset="0"/>
              </a:rPr>
              <a:t>&lt;</a:t>
            </a:r>
            <a:r>
              <a:rPr lang="en-US" altLang="en-US" sz="2800" dirty="0" smtClean="0"/>
              <a:t> </a:t>
            </a:r>
            <a:endParaRPr lang="en-US" sz="2800" dirty="0"/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406386" y="3413958"/>
            <a:ext cx="7521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[D]</a:t>
            </a:r>
            <a:r>
              <a:rPr lang="en-US" sz="2800" baseline="30000" dirty="0" smtClean="0">
                <a:solidFill>
                  <a:srgbClr val="FF0000"/>
                </a:solidFill>
              </a:rPr>
              <a:t>d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836010" y="3416465"/>
            <a:ext cx="6976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[C]</a:t>
            </a:r>
            <a:r>
              <a:rPr lang="en-US" sz="2800" baseline="30000" dirty="0" smtClean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624613" y="4393260"/>
            <a:ext cx="726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8000"/>
                </a:solidFill>
              </a:rPr>
              <a:t>[B]</a:t>
            </a:r>
            <a:r>
              <a:rPr lang="en-US" sz="2800" baseline="30000" dirty="0" smtClean="0">
                <a:solidFill>
                  <a:srgbClr val="008000"/>
                </a:solidFill>
              </a:rPr>
              <a:t>b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993932" y="4395767"/>
            <a:ext cx="7296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008000"/>
                </a:solidFill>
              </a:rPr>
              <a:t>[A]</a:t>
            </a:r>
            <a:r>
              <a:rPr lang="en-US" sz="2800" baseline="30000" dirty="0" smtClean="0">
                <a:solidFill>
                  <a:srgbClr val="008000"/>
                </a:solidFill>
              </a:rPr>
              <a:t>a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305272" y="4437160"/>
            <a:ext cx="6223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i="1" dirty="0" smtClean="0">
                <a:cs typeface="Times New Roman" pitchFamily="18" charset="0"/>
              </a:rPr>
              <a:t>&gt;</a:t>
            </a:r>
            <a:r>
              <a:rPr lang="en-US" altLang="en-US" sz="2800" dirty="0" smtClean="0"/>
              <a:t> </a:t>
            </a:r>
            <a:endParaRPr lang="en-US" sz="2800" dirty="0"/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5460669" y="4408132"/>
            <a:ext cx="78418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[B]</a:t>
            </a:r>
            <a:r>
              <a:rPr lang="en-US" sz="2800" baseline="300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4829988" y="4410639"/>
            <a:ext cx="790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[A]</a:t>
            </a:r>
            <a:r>
              <a:rPr lang="en-US" sz="2800" baseline="300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8880" y="3966588"/>
            <a:ext cx="1378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and/or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5646058" y="5805714"/>
            <a:ext cx="1988457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11664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Side notes: Change in Pressure/Volume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idx="1"/>
          </p:nvPr>
        </p:nvSpPr>
        <p:spPr bwMode="auto">
          <a:xfrm>
            <a:off x="152405" y="997878"/>
            <a:ext cx="9006114" cy="35487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Adding an inert gas has </a:t>
            </a:r>
            <a:r>
              <a:rPr lang="en-US" sz="2400" b="1" i="1" dirty="0" smtClean="0">
                <a:ea typeface="ＭＳ Ｐゴシック" pitchFamily="34" charset="-128"/>
                <a:cs typeface="Arial" pitchFamily="34" charset="0"/>
              </a:rPr>
              <a:t>no effect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on the equilibrium position, as long as the volume does not change.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This is because all concentrations and partial pressures remain unchanged.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Changes in pressure (volume) have </a:t>
            </a:r>
            <a:r>
              <a:rPr lang="en-US" sz="2400" b="1" i="1" dirty="0" smtClean="0">
                <a:ea typeface="ＭＳ Ｐゴシック" pitchFamily="34" charset="-128"/>
                <a:cs typeface="Arial" pitchFamily="34" charset="0"/>
              </a:rPr>
              <a:t>no effect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on liquids and solids.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Changes in pressure (volume) have </a:t>
            </a:r>
            <a:r>
              <a:rPr lang="en-US" sz="2400" b="1" i="1" dirty="0" smtClean="0">
                <a:ea typeface="ＭＳ Ｐゴシック" pitchFamily="34" charset="-128"/>
                <a:cs typeface="Arial" pitchFamily="34" charset="0"/>
              </a:rPr>
              <a:t>no effect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 on the value of </a:t>
            </a:r>
            <a:r>
              <a:rPr lang="en-US" sz="2400" i="1" dirty="0" smtClean="0">
                <a:ea typeface="ＭＳ Ｐゴシック" pitchFamily="34" charset="-128"/>
                <a:cs typeface="Arial" pitchFamily="34" charset="0"/>
              </a:rPr>
              <a:t>K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Changes in V or P will not cause the equilibrium to shift if </a:t>
            </a:r>
            <a:r>
              <a:rPr lang="en-US" sz="2400" dirty="0" err="1" smtClean="0">
                <a:solidFill>
                  <a:srgbClr val="FF0000"/>
                </a:solidFill>
                <a:latin typeface="Symbol" pitchFamily="18" charset="2"/>
                <a:ea typeface="ＭＳ Ｐゴシック" pitchFamily="34" charset="-128"/>
              </a:rPr>
              <a:t>D</a:t>
            </a:r>
            <a:r>
              <a:rPr lang="en-US" sz="2400" i="1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n</a:t>
            </a:r>
            <a:r>
              <a:rPr lang="en-US" sz="2400" baseline="-25000" dirty="0" err="1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gas</a:t>
            </a:r>
            <a:r>
              <a:rPr lang="en-US" sz="24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= 0</a:t>
            </a:r>
            <a:r>
              <a:rPr lang="en-US" sz="2400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altLang="en-US" sz="2400" dirty="0" smtClean="0"/>
          </a:p>
        </p:txBody>
      </p:sp>
      <p:grpSp>
        <p:nvGrpSpPr>
          <p:cNvPr id="10" name="Group 7"/>
          <p:cNvGrpSpPr/>
          <p:nvPr/>
        </p:nvGrpSpPr>
        <p:grpSpPr>
          <a:xfrm>
            <a:off x="2522551" y="4442375"/>
            <a:ext cx="4123245" cy="584775"/>
            <a:chOff x="2718483" y="1679518"/>
            <a:chExt cx="4123245" cy="58477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12324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A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</a:t>
              </a:r>
              <a:r>
                <a:rPr lang="en-US" sz="3200" dirty="0"/>
                <a:t>+ </a:t>
              </a:r>
              <a:r>
                <a:rPr lang="en-US" sz="3200" dirty="0" smtClean="0"/>
                <a:t>B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         C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+ B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</a:t>
              </a:r>
              <a:endParaRPr lang="en-US" sz="3200" i="1" dirty="0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876552" name="CS ChemDraw Drawing" r:id="rId3" imgW="1014619" imgH="243270" progId="ChemDraw.Document.6.0">
                <p:embed/>
              </p:oleObj>
            </a:graphicData>
          </a:graphic>
        </p:graphicFrame>
      </p:grpSp>
      <p:grpSp>
        <p:nvGrpSpPr>
          <p:cNvPr id="13" name="Group 7"/>
          <p:cNvGrpSpPr/>
          <p:nvPr/>
        </p:nvGrpSpPr>
        <p:grpSpPr>
          <a:xfrm>
            <a:off x="2907164" y="5741400"/>
            <a:ext cx="3316934" cy="584775"/>
            <a:chOff x="2732997" y="1679518"/>
            <a:chExt cx="3316934" cy="58477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32997" y="1679518"/>
              <a:ext cx="33169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/>
                <a:t>A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</a:t>
              </a:r>
              <a:r>
                <a:rPr lang="en-US" sz="3200" dirty="0"/>
                <a:t>+ </a:t>
              </a:r>
              <a:r>
                <a:rPr lang="en-US" sz="3200" dirty="0" smtClean="0"/>
                <a:t>B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r>
                <a:rPr lang="en-US" sz="3200" dirty="0" smtClean="0"/>
                <a:t>          2C</a:t>
              </a:r>
              <a:r>
                <a:rPr lang="en-US" sz="3200" baseline="-25000" dirty="0" smtClean="0"/>
                <a:t>(</a:t>
              </a:r>
              <a:r>
                <a:rPr lang="en-US" sz="3200" i="1" baseline="-25000" dirty="0" smtClean="0"/>
                <a:t>g</a:t>
              </a:r>
              <a:r>
                <a:rPr lang="en-US" sz="3200" baseline="-25000" dirty="0" smtClean="0"/>
                <a:t>)</a:t>
              </a:r>
              <a:endParaRPr lang="en-US" sz="3200" i="1" dirty="0"/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876553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281711" y="5210616"/>
            <a:ext cx="566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or</a:t>
            </a:r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048667"/>
            <a:ext cx="8229600" cy="5511789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Which direction will the reaction shift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if I: 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cs typeface="Times New Roman" pitchFamily="18" charset="0"/>
              </a:rPr>
              <a:t>	a)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increase pressure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?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cs typeface="Times New Roman" pitchFamily="18" charset="0"/>
              </a:rPr>
              <a:t>	b) increase volume?</a:t>
            </a:r>
          </a:p>
          <a:p>
            <a:pPr marL="993775" marR="0" lvl="0" indent="-5143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2SO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2 SO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</a:t>
            </a:r>
          </a:p>
          <a:p>
            <a:pPr marL="99377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PCl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PCl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Cl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</a:t>
            </a:r>
          </a:p>
          <a:p>
            <a:pPr marL="99377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+ 2H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CH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99377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 NO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993775" indent="-514350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F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2 HF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9" name="Text Box 7"/>
          <p:cNvSpPr txBox="1">
            <a:spLocks noChangeArrowheads="1"/>
          </p:cNvSpPr>
          <p:nvPr/>
        </p:nvSpPr>
        <p:spPr bwMode="auto">
          <a:xfrm>
            <a:off x="722106" y="889008"/>
            <a:ext cx="81170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>
                <a:cs typeface="Arial" pitchFamily="34" charset="0"/>
              </a:rPr>
              <a:t>How would you change the volume of each of the following reactions to </a:t>
            </a:r>
            <a:r>
              <a:rPr lang="en-US" sz="2400" b="0" i="1" dirty="0">
                <a:cs typeface="Arial" pitchFamily="34" charset="0"/>
              </a:rPr>
              <a:t>increase</a:t>
            </a:r>
            <a:r>
              <a:rPr lang="en-US" sz="2400" b="0" dirty="0">
                <a:cs typeface="Arial" pitchFamily="34" charset="0"/>
              </a:rPr>
              <a:t> the yield of the products?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1828799" y="1981201"/>
            <a:ext cx="6073669" cy="461665"/>
            <a:chOff x="1828800" y="1981200"/>
            <a:chExt cx="4648200" cy="461734"/>
          </a:xfrm>
        </p:grpSpPr>
        <p:sp>
          <p:nvSpPr>
            <p:cNvPr id="100364" name="Text Box 8"/>
            <p:cNvSpPr txBox="1">
              <a:spLocks noChangeArrowheads="1"/>
            </p:cNvSpPr>
            <p:nvPr/>
          </p:nvSpPr>
          <p:spPr bwMode="auto">
            <a:xfrm>
              <a:off x="1828800" y="1981200"/>
              <a:ext cx="4648200" cy="46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(a)</a:t>
              </a:r>
              <a:r>
                <a:rPr lang="en-US" sz="2400" b="0" dirty="0">
                  <a:cs typeface="Arial" pitchFamily="34" charset="0"/>
                </a:rPr>
                <a:t>  CaCO</a:t>
              </a:r>
              <a:r>
                <a:rPr lang="en-US" sz="2400" b="0" baseline="-25000" dirty="0">
                  <a:cs typeface="Arial" pitchFamily="34" charset="0"/>
                </a:rPr>
                <a:t>3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            </a:t>
              </a:r>
              <a:r>
                <a:rPr lang="en-US" sz="2400" b="0" dirty="0" err="1">
                  <a:cs typeface="Arial" pitchFamily="34" charset="0"/>
                </a:rPr>
                <a:t>CaO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 + CO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66450" y="2078188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828799" y="3454381"/>
            <a:ext cx="4978417" cy="461665"/>
            <a:chOff x="1828800" y="2438400"/>
            <a:chExt cx="3810000" cy="461734"/>
          </a:xfrm>
        </p:grpSpPr>
        <p:sp>
          <p:nvSpPr>
            <p:cNvPr id="100362" name="Text Box 10"/>
            <p:cNvSpPr txBox="1">
              <a:spLocks noChangeArrowheads="1"/>
            </p:cNvSpPr>
            <p:nvPr/>
          </p:nvSpPr>
          <p:spPr bwMode="auto">
            <a:xfrm>
              <a:off x="1828800" y="2438400"/>
              <a:ext cx="3810000" cy="461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(b)</a:t>
              </a:r>
              <a:r>
                <a:rPr lang="en-US" sz="2400" b="0" dirty="0">
                  <a:cs typeface="Arial" pitchFamily="34" charset="0"/>
                </a:rPr>
                <a:t>  S(</a:t>
              </a:r>
              <a:r>
                <a:rPr lang="en-US" sz="2400" b="0" i="1" dirty="0">
                  <a:cs typeface="Arial" pitchFamily="34" charset="0"/>
                </a:rPr>
                <a:t>s</a:t>
              </a:r>
              <a:r>
                <a:rPr lang="en-US" sz="2400" b="0" dirty="0">
                  <a:cs typeface="Arial" pitchFamily="34" charset="0"/>
                </a:rPr>
                <a:t>) + 3F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            SF</a:t>
              </a:r>
              <a:r>
                <a:rPr lang="en-US" sz="2400" b="0" baseline="-25000" dirty="0">
                  <a:cs typeface="Arial" pitchFamily="34" charset="0"/>
                </a:rPr>
                <a:t>6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89542" y="2506356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1828800" y="4927559"/>
            <a:ext cx="4934857" cy="830997"/>
            <a:chOff x="1828800" y="2895600"/>
            <a:chExt cx="3776663" cy="831122"/>
          </a:xfrm>
        </p:grpSpPr>
        <p:sp>
          <p:nvSpPr>
            <p:cNvPr id="100360" name="Text Box 12"/>
            <p:cNvSpPr txBox="1">
              <a:spLocks noChangeArrowheads="1"/>
            </p:cNvSpPr>
            <p:nvPr/>
          </p:nvSpPr>
          <p:spPr bwMode="auto">
            <a:xfrm>
              <a:off x="1828800" y="2895600"/>
              <a:ext cx="3776663" cy="83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(c)</a:t>
              </a:r>
              <a:r>
                <a:rPr lang="en-US" sz="2400" b="0" dirty="0">
                  <a:cs typeface="Arial" pitchFamily="34" charset="0"/>
                </a:rPr>
                <a:t>  Cl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+ I</a:t>
              </a:r>
              <a:r>
                <a:rPr lang="en-US" sz="2400" b="0" baseline="-25000" dirty="0">
                  <a:cs typeface="Arial" pitchFamily="34" charset="0"/>
                </a:rPr>
                <a:t>2</a:t>
              </a:r>
              <a:r>
                <a:rPr lang="en-US" sz="2400" b="0" dirty="0">
                  <a:cs typeface="Arial" pitchFamily="34" charset="0"/>
                </a:rPr>
                <a:t>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             2ICl(</a:t>
              </a:r>
              <a:r>
                <a:rPr lang="en-US" sz="2400" b="0" i="1" dirty="0">
                  <a:cs typeface="Arial" pitchFamily="34" charset="0"/>
                </a:rPr>
                <a:t>g</a:t>
              </a:r>
              <a:r>
                <a:rPr lang="en-US" sz="2400" b="0" dirty="0">
                  <a:cs typeface="Arial" pitchFamily="34" charset="0"/>
                </a:rPr>
                <a:t>)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036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5695" y="2992589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/>
              <a:pPr/>
              <a:t>83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35003" y="1063170"/>
            <a:ext cx="7870371" cy="830997"/>
          </a:xfrm>
        </p:spPr>
        <p:txBody>
          <a:bodyPr wrap="square">
            <a:sp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n-US" altLang="en-US" sz="2400" dirty="0" smtClean="0"/>
              <a:t>How will decreasing the volume affect the equilibrium in each of the following reactions?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057400" y="1919520"/>
            <a:ext cx="40531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I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  2HI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057399" y="2666138"/>
            <a:ext cx="660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4NH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+ 5O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4NO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+ 6H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57400" y="3485326"/>
            <a:ext cx="5562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PCl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PCl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Cl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057400" y="5210786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(l)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3(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aq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)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057400" y="4319028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CaF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2(s)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Ca</a:t>
            </a:r>
            <a:r>
              <a:rPr lang="en-US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2+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(aq)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+ 2F</a:t>
            </a:r>
            <a:r>
              <a:rPr lang="en-US" sz="2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–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(aq)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057400" y="6073516"/>
            <a:ext cx="601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+ 4H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4(s)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 + 4H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2(g)</a:t>
            </a:r>
            <a:endParaRPr lang="en-US" sz="2800" baseline="-25000" dirty="0">
              <a:solidFill>
                <a:srgbClr val="FF0000"/>
              </a:solidFill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4" grpId="0"/>
      <p:bldP spid="28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Pressure/volume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7573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2754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0116" y="92892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smtClean="0"/>
              <a:t>Temperature changes both the equilibrium concentrations </a:t>
            </a:r>
            <a:r>
              <a:rPr lang="en-US" sz="2400" b="1" dirty="0" smtClean="0"/>
              <a:t>and the equilibrium constant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00955" y="2238773"/>
            <a:ext cx="2356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A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i="1" dirty="0" smtClean="0"/>
              <a:t>k</a:t>
            </a:r>
            <a:r>
              <a:rPr lang="en-US" altLang="en-US" i="1" baseline="-25000" dirty="0" smtClean="0"/>
              <a:t>A</a:t>
            </a:r>
            <a:r>
              <a:rPr lang="en-US" altLang="en-US" dirty="0" smtClean="0"/>
              <a:t> [A]</a:t>
            </a:r>
            <a:endParaRPr lang="en-US" altLang="en-US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08973" y="2766562"/>
            <a:ext cx="2345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B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A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i="1" dirty="0" err="1" smtClean="0"/>
              <a:t>k</a:t>
            </a:r>
            <a:r>
              <a:rPr lang="en-US" altLang="en-US" i="1" baseline="-25000" dirty="0" err="1" smtClean="0"/>
              <a:t>B</a:t>
            </a:r>
            <a:r>
              <a:rPr lang="en-US" altLang="en-US" dirty="0" smtClean="0"/>
              <a:t> [B]</a:t>
            </a:r>
            <a:endParaRPr lang="en-US" alt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14270" y="2181950"/>
            <a:ext cx="2541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A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B</a:t>
            </a:r>
            <a:r>
              <a:rPr lang="en-US" altLang="en-US" dirty="0" smtClean="0"/>
              <a:t> </a:t>
            </a:r>
            <a:r>
              <a:rPr lang="en-US" altLang="en-US" dirty="0"/>
              <a:t>= </a:t>
            </a:r>
            <a:r>
              <a:rPr lang="en-US" altLang="en-US" dirty="0" err="1" smtClean="0"/>
              <a:t>rate</a:t>
            </a:r>
            <a:r>
              <a:rPr lang="en-US" altLang="en-US" baseline="-25000" dirty="0" err="1" smtClean="0"/>
              <a:t>B</a:t>
            </a:r>
            <a:r>
              <a:rPr lang="en-US" altLang="en-US" baseline="-25000" dirty="0" err="1" smtClean="0">
                <a:sym typeface="Wingdings"/>
              </a:rPr>
              <a:t></a:t>
            </a:r>
            <a:r>
              <a:rPr lang="en-US" altLang="en-US" baseline="-25000" dirty="0" err="1" smtClean="0"/>
              <a:t>A</a:t>
            </a:r>
            <a:endParaRPr lang="en-US" altLang="en-US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862841" y="2708506"/>
            <a:ext cx="21587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i="1" dirty="0" smtClean="0"/>
              <a:t>k</a:t>
            </a:r>
            <a:r>
              <a:rPr lang="en-US" altLang="en-US" i="1" baseline="-25000" dirty="0" smtClean="0"/>
              <a:t>A</a:t>
            </a:r>
            <a:r>
              <a:rPr lang="en-US" altLang="en-US" dirty="0" smtClean="0"/>
              <a:t> [A] </a:t>
            </a:r>
            <a:r>
              <a:rPr lang="en-US" altLang="en-US" dirty="0"/>
              <a:t>= </a:t>
            </a:r>
            <a:r>
              <a:rPr lang="en-US" altLang="en-US" i="1" dirty="0" err="1" smtClean="0"/>
              <a:t>k</a:t>
            </a:r>
            <a:r>
              <a:rPr lang="en-US" altLang="en-US" i="1" baseline="-25000" dirty="0" err="1" smtClean="0"/>
              <a:t>B</a:t>
            </a:r>
            <a:r>
              <a:rPr lang="en-US" altLang="en-US" dirty="0" smtClean="0"/>
              <a:t> [B]</a:t>
            </a:r>
            <a:endParaRPr lang="en-US" alt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407443" y="3571078"/>
            <a:ext cx="1436123" cy="942658"/>
            <a:chOff x="3224373" y="5689200"/>
            <a:chExt cx="1436123" cy="942658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010958" y="5694116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[B]</a:t>
              </a:r>
              <a:endParaRPr lang="en-US" alt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3031" y="5908878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b="1" dirty="0" smtClean="0"/>
                <a:t>=</a:t>
              </a:r>
              <a:endParaRPr lang="en-US" sz="2400" b="1" dirty="0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3248952" y="5689200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smtClean="0"/>
                <a:t>k</a:t>
              </a:r>
              <a:r>
                <a:rPr lang="en-US" altLang="en-US" i="1" baseline="-25000" dirty="0" smtClean="0"/>
                <a:t>A</a:t>
              </a:r>
              <a:endParaRPr lang="en-US" altLang="en-US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3352799" y="6154993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183625" y="6159910"/>
              <a:ext cx="2949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4006044" y="6161148"/>
              <a:ext cx="6495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dirty="0" smtClean="0"/>
                <a:t>[A]</a:t>
              </a:r>
              <a:endParaRPr lang="en-US" altLang="en-US" dirty="0"/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224373" y="6156232"/>
              <a:ext cx="546299" cy="475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i="1" dirty="0" err="1" smtClean="0"/>
                <a:t>k</a:t>
              </a:r>
              <a:r>
                <a:rPr lang="en-US" altLang="en-US" i="1" baseline="-25000" dirty="0" err="1" smtClean="0"/>
                <a:t>B</a:t>
              </a:r>
              <a:endParaRPr lang="en-US" altLang="en-US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836088" y="3795673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/>
              <a:t>=</a:t>
            </a:r>
            <a:endParaRPr lang="en-US" sz="2400" b="1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5157584" y="3752975"/>
            <a:ext cx="5462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 i="1" dirty="0" smtClean="0"/>
              <a:t>K</a:t>
            </a:r>
            <a:endParaRPr lang="en-US" altLang="en-US" sz="32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3812553" y="1526264"/>
            <a:ext cx="1636409" cy="523220"/>
            <a:chOff x="963172" y="5402179"/>
            <a:chExt cx="1636409" cy="523220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963172" y="5402179"/>
              <a:ext cx="16364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800" dirty="0"/>
                <a:t>A          B</a:t>
              </a:r>
            </a:p>
          </p:txBody>
        </p:sp>
        <p:graphicFrame>
          <p:nvGraphicFramePr>
            <p:cNvPr id="26" name="Object 2"/>
            <p:cNvGraphicFramePr>
              <a:graphicFrameLocks noChangeAspect="1"/>
            </p:cNvGraphicFramePr>
            <p:nvPr/>
          </p:nvGraphicFramePr>
          <p:xfrm>
            <a:off x="1410901" y="5592279"/>
            <a:ext cx="762000" cy="182450"/>
          </p:xfrm>
          <a:graphic>
            <a:graphicData uri="http://schemas.openxmlformats.org/presentationml/2006/ole">
              <p:oleObj spid="_x0000_s857095" name="CS ChemDraw Drawing" r:id="rId3" imgW="1014619" imgH="243270" progId="ChemDraw.Document.6.0">
                <p:embed/>
              </p:oleObj>
            </a:graphicData>
          </a:graphic>
        </p:graphicFrame>
      </p:grpSp>
      <p:cxnSp>
        <p:nvCxnSpPr>
          <p:cNvPr id="27" name="Straight Arrow Connector 26"/>
          <p:cNvCxnSpPr/>
          <p:nvPr/>
        </p:nvCxnSpPr>
        <p:spPr>
          <a:xfrm>
            <a:off x="2510665" y="3647822"/>
            <a:ext cx="962526" cy="182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08638" y="3373206"/>
            <a:ext cx="2209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Rate </a:t>
            </a:r>
            <a:r>
              <a:rPr lang="en-US" sz="2000" u="sng" dirty="0" smtClean="0">
                <a:solidFill>
                  <a:srgbClr val="FF0000"/>
                </a:solidFill>
              </a:rPr>
              <a:t>constant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en-US" dirty="0" smtClean="0">
                <a:solidFill>
                  <a:srgbClr val="FF0000"/>
                </a:solidFill>
              </a:rPr>
              <a:t>B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8533" y="3862489"/>
            <a:ext cx="2209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Rate </a:t>
            </a:r>
            <a:r>
              <a:rPr lang="en-US" sz="2000" u="sng" dirty="0" smtClean="0">
                <a:solidFill>
                  <a:srgbClr val="FF0000"/>
                </a:solidFill>
              </a:rPr>
              <a:t>constant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B</a:t>
            </a:r>
            <a:r>
              <a:rPr lang="en-US" altLang="en-US" dirty="0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en-US" dirty="0" smtClean="0">
                <a:solidFill>
                  <a:srgbClr val="FF0000"/>
                </a:solidFill>
              </a:rPr>
              <a:t>A </a:t>
            </a:r>
            <a:endParaRPr lang="en-US" sz="2000" u="sng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28312" y="4088981"/>
            <a:ext cx="962526" cy="1828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4" y="4731662"/>
            <a:ext cx="3880303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400" u="sng" dirty="0" smtClean="0">
                <a:solidFill>
                  <a:srgbClr val="0000FF"/>
                </a:solidFill>
              </a:rPr>
              <a:t>Arrhenius Equation</a:t>
            </a:r>
          </a:p>
        </p:txBody>
      </p:sp>
      <p:graphicFrame>
        <p:nvGraphicFramePr>
          <p:cNvPr id="3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5694" y="5474607"/>
          <a:ext cx="2606675" cy="688975"/>
        </p:xfrm>
        <a:graphic>
          <a:graphicData uri="http://schemas.openxmlformats.org/presentationml/2006/ole">
            <p:oleObj spid="_x0000_s857096" name="Equation" r:id="rId4" imgW="952560" imgH="254160" progId="Equation.3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4877000" y="4869941"/>
            <a:ext cx="3831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7030A0"/>
                </a:solidFill>
              </a:rPr>
              <a:t>k</a:t>
            </a:r>
            <a:r>
              <a:rPr lang="en-US" sz="2800" i="1" baseline="-25000" dirty="0" smtClean="0">
                <a:solidFill>
                  <a:srgbClr val="7030A0"/>
                </a:solidFill>
              </a:rPr>
              <a:t>A</a:t>
            </a:r>
            <a:r>
              <a:rPr lang="en-US" sz="2800" dirty="0" smtClean="0">
                <a:solidFill>
                  <a:srgbClr val="7030A0"/>
                </a:solidFill>
              </a:rPr>
              <a:t>, </a:t>
            </a:r>
            <a:r>
              <a:rPr lang="en-US" sz="2800" i="1" dirty="0" err="1" smtClean="0">
                <a:solidFill>
                  <a:srgbClr val="7030A0"/>
                </a:solidFill>
              </a:rPr>
              <a:t>k</a:t>
            </a:r>
            <a:r>
              <a:rPr lang="en-US" sz="2800" i="1" baseline="-25000" dirty="0" err="1" smtClean="0">
                <a:solidFill>
                  <a:srgbClr val="7030A0"/>
                </a:solidFill>
              </a:rPr>
              <a:t>B</a:t>
            </a:r>
            <a:r>
              <a:rPr lang="en-US" sz="2800" dirty="0" smtClean="0">
                <a:solidFill>
                  <a:srgbClr val="7030A0"/>
                </a:solidFill>
              </a:rPr>
              <a:t> and </a:t>
            </a:r>
            <a:r>
              <a:rPr lang="en-US" sz="2800" i="1" dirty="0" smtClean="0">
                <a:solidFill>
                  <a:srgbClr val="7030A0"/>
                </a:solidFill>
              </a:rPr>
              <a:t>K</a:t>
            </a:r>
            <a:r>
              <a:rPr lang="en-US" sz="2800" dirty="0" smtClean="0">
                <a:solidFill>
                  <a:srgbClr val="7030A0"/>
                </a:solidFill>
              </a:rPr>
              <a:t> are temperature dependent!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67085" y="3773713"/>
            <a:ext cx="551544" cy="5515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89085" y="3577769"/>
            <a:ext cx="551544" cy="102325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0" grpId="0"/>
      <p:bldP spid="21" grpId="0"/>
      <p:bldP spid="28" grpId="0"/>
      <p:bldP spid="29" grpId="0"/>
      <p:bldP spid="31" grpId="0"/>
      <p:bldP spid="33" grpId="0"/>
      <p:bldP spid="34" grpId="0" animBg="1"/>
      <p:bldP spid="3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9791" y="2425699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product</a:t>
            </a:r>
            <a:r>
              <a:rPr lang="en-US" sz="2400" b="0" dirty="0"/>
              <a:t> in an </a:t>
            </a:r>
            <a:r>
              <a:rPr lang="en-US" sz="2400" i="1" dirty="0"/>
              <a:t>exothermic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&lt; </a:t>
            </a:r>
            <a:r>
              <a:rPr lang="en-US" sz="2400" b="0" dirty="0" smtClean="0"/>
              <a:t>0 or –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H</a:t>
            </a:r>
            <a:r>
              <a:rPr lang="en-US" sz="2400" dirty="0" smtClean="0"/>
              <a:t>)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4628" y="1179259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To determine the effect of a change in temperature on equilibrium, heat is considered a </a:t>
            </a:r>
            <a:r>
              <a:rPr lang="en-US" sz="2400" b="0" dirty="0" smtClean="0"/>
              <a:t>component </a:t>
            </a:r>
            <a:r>
              <a:rPr lang="en-US" sz="2400" b="0" dirty="0"/>
              <a:t>of the system.</a:t>
            </a:r>
          </a:p>
        </p:txBody>
      </p:sp>
      <p:grpSp>
        <p:nvGrpSpPr>
          <p:cNvPr id="10" name="Group 7"/>
          <p:cNvGrpSpPr/>
          <p:nvPr/>
        </p:nvGrpSpPr>
        <p:grpSpPr>
          <a:xfrm>
            <a:off x="2732995" y="3010922"/>
            <a:ext cx="4871270" cy="584775"/>
            <a:chOff x="2718483" y="1679518"/>
            <a:chExt cx="4871270" cy="584775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8600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7041" y="4116607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 smtClean="0"/>
              <a:t>reactant</a:t>
            </a:r>
            <a:r>
              <a:rPr lang="en-US" sz="2400" b="0" dirty="0" smtClean="0"/>
              <a:t> </a:t>
            </a:r>
            <a:r>
              <a:rPr lang="en-US" sz="2400" b="0" dirty="0"/>
              <a:t>in an </a:t>
            </a:r>
            <a:r>
              <a:rPr lang="en-US" sz="2400" i="1" dirty="0" smtClean="0"/>
              <a:t>endothermic</a:t>
            </a:r>
            <a:r>
              <a:rPr lang="en-US" sz="2400" b="0" dirty="0" smtClean="0"/>
              <a:t> </a:t>
            </a:r>
            <a:r>
              <a:rPr lang="en-US" sz="2400" b="0" dirty="0"/>
              <a:t>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</a:t>
            </a:r>
            <a:r>
              <a:rPr lang="en-US" sz="2400" b="0" dirty="0" smtClean="0"/>
              <a:t>&gt; 0 or 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H</a:t>
            </a:r>
            <a:r>
              <a:rPr lang="en-US" sz="2400" dirty="0" smtClean="0"/>
              <a:t>)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grpSp>
        <p:nvGrpSpPr>
          <p:cNvPr id="14" name="Group 7"/>
          <p:cNvGrpSpPr/>
          <p:nvPr/>
        </p:nvGrpSpPr>
        <p:grpSpPr>
          <a:xfrm>
            <a:off x="1593646" y="4803438"/>
            <a:ext cx="4783682" cy="584775"/>
            <a:chOff x="2718483" y="1679518"/>
            <a:chExt cx="4783682" cy="584775"/>
          </a:xfrm>
        </p:grpSpPr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78368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heat</a:t>
              </a:r>
              <a:r>
                <a:rPr lang="en-US" sz="3200" i="1" dirty="0" smtClean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a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A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6" name="Object 2"/>
            <p:cNvGraphicFramePr>
              <a:graphicFrameLocks noChangeAspect="1"/>
            </p:cNvGraphicFramePr>
            <p:nvPr/>
          </p:nvGraphicFramePr>
          <p:xfrm>
            <a:off x="5387175" y="1896187"/>
            <a:ext cx="620034" cy="182450"/>
          </p:xfrm>
          <a:graphic>
            <a:graphicData uri="http://schemas.openxmlformats.org/presentationml/2006/ole">
              <p:oleObj spid="_x0000_s878601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92" y="1121227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product</a:t>
            </a:r>
            <a:r>
              <a:rPr lang="en-US" sz="2400" b="0" dirty="0"/>
              <a:t> in an </a:t>
            </a:r>
            <a:r>
              <a:rPr lang="en-US" sz="2400" i="1" dirty="0"/>
              <a:t>exothermic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&lt; </a:t>
            </a:r>
            <a:r>
              <a:rPr lang="en-US" sz="2400" b="0" dirty="0" smtClean="0"/>
              <a:t>0 or –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H</a:t>
            </a:r>
            <a:r>
              <a:rPr lang="en-US" sz="2400" dirty="0" smtClean="0"/>
              <a:t>)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grpSp>
        <p:nvGrpSpPr>
          <p:cNvPr id="6" name="Group 7"/>
          <p:cNvGrpSpPr/>
          <p:nvPr/>
        </p:nvGrpSpPr>
        <p:grpSpPr>
          <a:xfrm>
            <a:off x="2631396" y="1706450"/>
            <a:ext cx="4871270" cy="584775"/>
            <a:chOff x="2718483" y="1679518"/>
            <a:chExt cx="4871270" cy="584775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9630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30900" y="255163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 smtClean="0">
                <a:solidFill>
                  <a:srgbClr val="0000FF"/>
                </a:solidFill>
              </a:rPr>
              <a:t>increase</a:t>
            </a:r>
            <a:r>
              <a:rPr lang="en-US" sz="2400" dirty="0" smtClean="0">
                <a:solidFill>
                  <a:srgbClr val="0000FF"/>
                </a:solidFill>
              </a:rPr>
              <a:t> the temperature?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17" name="Group 7"/>
          <p:cNvGrpSpPr/>
          <p:nvPr/>
        </p:nvGrpSpPr>
        <p:grpSpPr>
          <a:xfrm>
            <a:off x="2130658" y="3411883"/>
            <a:ext cx="4871270" cy="584775"/>
            <a:chOff x="2718483" y="1679518"/>
            <a:chExt cx="4871270" cy="584775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9631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7413510" y="3186298"/>
            <a:ext cx="1048317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Heat is added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15311" y="322220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89943" y="336731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4283" y="409303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Reaction shifts left, K decreases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9128" y="472151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 smtClean="0">
                <a:solidFill>
                  <a:srgbClr val="0000FF"/>
                </a:solidFill>
              </a:rPr>
              <a:t>decrease</a:t>
            </a:r>
            <a:r>
              <a:rPr lang="en-US" sz="2400" dirty="0" smtClean="0">
                <a:solidFill>
                  <a:srgbClr val="0000FF"/>
                </a:solidFill>
              </a:rPr>
              <a:t> the temperature?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2108886" y="5581763"/>
            <a:ext cx="4871270" cy="584775"/>
            <a:chOff x="2718483" y="1679518"/>
            <a:chExt cx="4871270" cy="584775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79632" name="CS ChemDraw Drawing" r:id="rId5" imgW="1014619" imgH="243270" progId="ChemDraw.Document.6.0">
                <p:embed/>
              </p:oleObj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7145000" y="5356178"/>
            <a:ext cx="175226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Heat is taken away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08053" y="6074252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68171" y="553719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2511" y="633548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Reaction shifts right, K increases</a:t>
            </a:r>
            <a:endParaRPr lang="en-US" sz="2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3" grpId="0"/>
      <p:bldP spid="24" grpId="0"/>
      <p:bldP spid="28" grpId="0" animBg="1"/>
      <p:bldP spid="31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859316" y="985388"/>
            <a:ext cx="3416320" cy="523220"/>
            <a:chOff x="2946400" y="898304"/>
            <a:chExt cx="3416320" cy="523220"/>
          </a:xfrm>
        </p:grpSpPr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2946400" y="898304"/>
              <a:ext cx="341632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                </a:t>
              </a: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 smtClean="0">
                  <a:latin typeface="Arial" charset="0"/>
                </a:rPr>
                <a:t>NO</a:t>
              </a:r>
              <a:r>
                <a:rPr lang="en-US" sz="2800" baseline="-25000" dirty="0" smtClean="0">
                  <a:latin typeface="Arial" charset="0"/>
                </a:rPr>
                <a:t>2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4249333" y="1088570"/>
            <a:ext cx="687347" cy="182450"/>
          </p:xfrm>
          <a:graphic>
            <a:graphicData uri="http://schemas.openxmlformats.org/presentationml/2006/ole">
              <p:oleObj spid="_x0000_s880660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9" name="TextBox 8"/>
          <p:cNvSpPr txBox="1"/>
          <p:nvPr/>
        </p:nvSpPr>
        <p:spPr>
          <a:xfrm>
            <a:off x="5000173" y="1473207"/>
            <a:ext cx="1081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orange</a:t>
            </a:r>
            <a:endParaRPr lang="en-US" sz="24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1609" y="1465949"/>
            <a:ext cx="150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colorless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613" y="2888339"/>
            <a:ext cx="891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way does the reaction shift if: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249709" y="5675039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0133" y="3345500"/>
            <a:ext cx="75084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we put it in an ice water bath?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5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056" y="1101271"/>
            <a:ext cx="2180772" cy="45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Group 35"/>
          <p:cNvGrpSpPr/>
          <p:nvPr/>
        </p:nvGrpSpPr>
        <p:grpSpPr>
          <a:xfrm>
            <a:off x="1719966" y="2012720"/>
            <a:ext cx="4492169" cy="523220"/>
            <a:chOff x="1828821" y="898304"/>
            <a:chExt cx="4492169" cy="523220"/>
          </a:xfrm>
        </p:grpSpPr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828821" y="898304"/>
              <a:ext cx="449216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smtClean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Arial" charset="0"/>
                </a:rPr>
                <a:t>               </a:t>
              </a:r>
              <a:r>
                <a:rPr lang="en-US" sz="28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800" dirty="0" smtClean="0">
                  <a:latin typeface="Arial" charset="0"/>
                </a:rPr>
                <a:t>NO</a:t>
              </a:r>
              <a:r>
                <a:rPr lang="en-US" sz="2800" baseline="-25000" dirty="0" smtClean="0">
                  <a:latin typeface="Arial" charset="0"/>
                </a:rPr>
                <a:t>2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sz="2400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sz="2400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38" name="Object 2"/>
            <p:cNvGraphicFramePr>
              <a:graphicFrameLocks noChangeAspect="1"/>
            </p:cNvGraphicFramePr>
            <p:nvPr/>
          </p:nvGraphicFramePr>
          <p:xfrm>
            <a:off x="4249333" y="1088570"/>
            <a:ext cx="687347" cy="182450"/>
          </p:xfrm>
          <a:graphic>
            <a:graphicData uri="http://schemas.openxmlformats.org/presentationml/2006/ole">
              <p:oleObj spid="_x0000_s880661" name="CS ChemDraw Drawing" r:id="rId5" imgW="1014619" imgH="243270" progId="ChemDraw.Document.6.0">
                <p:embed/>
              </p:oleObj>
            </a:graphicData>
          </a:graphic>
        </p:graphicFrame>
      </p:grpSp>
      <p:pic>
        <p:nvPicPr>
          <p:cNvPr id="8806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6342" y="351409"/>
            <a:ext cx="1536993" cy="14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1843328" y="5938806"/>
            <a:ext cx="3686610" cy="400110"/>
            <a:chOff x="1828822" y="898304"/>
            <a:chExt cx="3686610" cy="400110"/>
          </a:xfrm>
        </p:grpSpPr>
        <p:sp>
          <p:nvSpPr>
            <p:cNvPr id="40" name="Text Box 21"/>
            <p:cNvSpPr txBox="1">
              <a:spLocks noChangeArrowheads="1"/>
            </p:cNvSpPr>
            <p:nvPr/>
          </p:nvSpPr>
          <p:spPr bwMode="auto">
            <a:xfrm>
              <a:off x="1828822" y="898304"/>
              <a:ext cx="36866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                  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latin typeface="Arial" charset="0"/>
                </a:rPr>
                <a:t>NO</a:t>
              </a:r>
              <a:r>
                <a:rPr lang="en-US" sz="2000" baseline="-25000" dirty="0" smtClean="0">
                  <a:latin typeface="Arial" charset="0"/>
                </a:rPr>
                <a:t>2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41" name="Object 2"/>
            <p:cNvGraphicFramePr>
              <a:graphicFrameLocks noChangeAspect="1"/>
            </p:cNvGraphicFramePr>
            <p:nvPr/>
          </p:nvGraphicFramePr>
          <p:xfrm>
            <a:off x="3610703" y="1045026"/>
            <a:ext cx="687347" cy="182450"/>
          </p:xfrm>
          <a:graphic>
            <a:graphicData uri="http://schemas.openxmlformats.org/presentationml/2006/ole">
              <p:oleObj spid="_x0000_s880662" name="CS ChemDraw Drawing" r:id="rId7" imgW="1014619" imgH="243270" progId="ChemDraw.Document.6.0">
                <p:embed/>
              </p:oleObj>
            </a:graphicData>
          </a:graphic>
        </p:graphicFrame>
      </p:grpSp>
      <p:pic>
        <p:nvPicPr>
          <p:cNvPr id="8806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7688" y="5312196"/>
            <a:ext cx="1542994" cy="142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Straight Arrow Connector 42"/>
          <p:cNvCxnSpPr/>
          <p:nvPr/>
        </p:nvCxnSpPr>
        <p:spPr>
          <a:xfrm>
            <a:off x="2518228" y="5870999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251980" y="450662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60113" y="4131758"/>
            <a:ext cx="3686610" cy="400110"/>
            <a:chOff x="1828822" y="898304"/>
            <a:chExt cx="3686610" cy="400110"/>
          </a:xfrm>
        </p:grpSpPr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1828822" y="898304"/>
              <a:ext cx="368661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FF0000"/>
                  </a:solidFill>
                  <a:latin typeface="Arial" charset="0"/>
                </a:rPr>
                <a:t>Heat +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N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O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4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  <a:r>
                <a:rPr lang="en-US" sz="2000" baseline="-25000" dirty="0" smtClean="0">
                  <a:solidFill>
                    <a:srgbClr val="000000"/>
                  </a:solidFill>
                  <a:latin typeface="Arial" charset="0"/>
                </a:rPr>
                <a:t>                   </a:t>
              </a:r>
              <a:r>
                <a:rPr lang="en-US" sz="2000" dirty="0" smtClean="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en-US" sz="2000" dirty="0" smtClean="0">
                  <a:latin typeface="Arial" charset="0"/>
                </a:rPr>
                <a:t>NO</a:t>
              </a:r>
              <a:r>
                <a:rPr lang="en-US" sz="2000" baseline="-25000" dirty="0" smtClean="0">
                  <a:latin typeface="Arial" charset="0"/>
                </a:rPr>
                <a:t>2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(</a:t>
              </a:r>
              <a:r>
                <a:rPr lang="en-US" i="1" baseline="-25000" dirty="0" smtClean="0">
                  <a:solidFill>
                    <a:srgbClr val="000000"/>
                  </a:solidFill>
                  <a:latin typeface="Arial" charset="0"/>
                </a:rPr>
                <a:t>g</a:t>
              </a:r>
              <a:r>
                <a:rPr lang="en-US" baseline="-25000" dirty="0" smtClean="0">
                  <a:solidFill>
                    <a:srgbClr val="000000"/>
                  </a:solidFill>
                  <a:latin typeface="Arial" charset="0"/>
                </a:rPr>
                <a:t>)</a:t>
              </a:r>
            </a:p>
          </p:txBody>
        </p:sp>
        <p:graphicFrame>
          <p:nvGraphicFramePr>
            <p:cNvPr id="47" name="Object 2"/>
            <p:cNvGraphicFramePr>
              <a:graphicFrameLocks noChangeAspect="1"/>
            </p:cNvGraphicFramePr>
            <p:nvPr/>
          </p:nvGraphicFramePr>
          <p:xfrm>
            <a:off x="3610703" y="1045026"/>
            <a:ext cx="687347" cy="182450"/>
          </p:xfrm>
          <a:graphic>
            <a:graphicData uri="http://schemas.openxmlformats.org/presentationml/2006/ole">
              <p:oleObj spid="_x0000_s880663" name="CS ChemDraw Drawing" r:id="rId9" imgW="1014619" imgH="243270" progId="ChemDraw.Document.6.0">
                <p:embed/>
              </p:oleObj>
            </a:graphicData>
          </a:graphic>
        </p:graphicFrame>
      </p:grpSp>
      <p:cxnSp>
        <p:nvCxnSpPr>
          <p:cNvPr id="48" name="Straight Arrow Connector 47"/>
          <p:cNvCxnSpPr/>
          <p:nvPr/>
        </p:nvCxnSpPr>
        <p:spPr>
          <a:xfrm flipH="1">
            <a:off x="2520499" y="4092967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06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39495" y="3428010"/>
            <a:ext cx="1567543" cy="1451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1047757" y="5174302"/>
            <a:ext cx="4801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 put it in a hot water bath?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71652" y="3947890"/>
            <a:ext cx="17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 decreases</a:t>
            </a:r>
            <a:endParaRPr lang="en-US" sz="2400" dirty="0"/>
          </a:p>
        </p:txBody>
      </p:sp>
      <p:sp>
        <p:nvSpPr>
          <p:cNvPr id="52" name="TextBox 51"/>
          <p:cNvSpPr txBox="1"/>
          <p:nvPr/>
        </p:nvSpPr>
        <p:spPr>
          <a:xfrm>
            <a:off x="7257142" y="5783946"/>
            <a:ext cx="17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K increases</a:t>
            </a:r>
            <a:endParaRPr lang="en-US" sz="2400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0" grpId="0"/>
      <p:bldP spid="51" grpId="0"/>
      <p:bldP spid="5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9" name="Text Box 7"/>
          <p:cNvSpPr txBox="1">
            <a:spLocks noChangeArrowheads="1"/>
          </p:cNvSpPr>
          <p:nvPr/>
        </p:nvSpPr>
        <p:spPr bwMode="auto">
          <a:xfrm>
            <a:off x="348340" y="895348"/>
            <a:ext cx="84182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0" dirty="0"/>
              <a:t>How does an</a:t>
            </a:r>
            <a:r>
              <a:rPr lang="en-US" sz="2400" b="0" i="1" dirty="0"/>
              <a:t> increase</a:t>
            </a:r>
            <a:r>
              <a:rPr lang="en-US" sz="2400" b="0" dirty="0"/>
              <a:t> in temperature affect the equilibrium concentration of the underlined substance and </a:t>
            </a:r>
            <a:r>
              <a:rPr lang="en-US" sz="2400" b="0" i="1" dirty="0"/>
              <a:t>K</a:t>
            </a:r>
            <a:r>
              <a:rPr lang="en-US" sz="2400" b="0" dirty="0"/>
              <a:t> for each of the following reactions?</a:t>
            </a:r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914399" y="2206172"/>
            <a:ext cx="7649029" cy="461665"/>
            <a:chOff x="914400" y="2303532"/>
            <a:chExt cx="6553200" cy="461803"/>
          </a:xfrm>
        </p:grpSpPr>
        <p:sp>
          <p:nvSpPr>
            <p:cNvPr id="105484" name="Text Box 8"/>
            <p:cNvSpPr txBox="1">
              <a:spLocks noChangeArrowheads="1"/>
            </p:cNvSpPr>
            <p:nvPr/>
          </p:nvSpPr>
          <p:spPr bwMode="auto">
            <a:xfrm>
              <a:off x="914400" y="2303532"/>
              <a:ext cx="65532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(a)</a:t>
              </a:r>
              <a:r>
                <a:rPr lang="en-US" sz="2400" b="0" dirty="0">
                  <a:cs typeface="Arial" pitchFamily="34" charset="0"/>
                </a:rPr>
                <a:t>  </a:t>
              </a:r>
              <a:r>
                <a:rPr lang="en-US" sz="2400" b="0" dirty="0" err="1">
                  <a:cs typeface="Arial" pitchFamily="34" charset="0"/>
                </a:rPr>
                <a:t>CaO</a:t>
              </a:r>
              <a:r>
                <a:rPr lang="en-US" sz="2400" b="0" baseline="-25000" dirty="0">
                  <a:cs typeface="Arial" pitchFamily="34" charset="0"/>
                </a:rPr>
                <a:t>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  </a:t>
              </a:r>
              <a:r>
                <a:rPr lang="en-US" sz="2400" b="0" dirty="0">
                  <a:cs typeface="Arial" pitchFamily="34" charset="0"/>
                </a:rPr>
                <a:t>+  </a:t>
              </a:r>
              <a:r>
                <a:rPr lang="en-US" sz="2400" b="0" dirty="0" smtClean="0">
                  <a:cs typeface="Arial" pitchFamily="34" charset="0"/>
                </a:rPr>
                <a:t>H</a:t>
              </a:r>
              <a:r>
                <a:rPr lang="en-US" sz="2400" b="0" baseline="-25000" dirty="0" smtClean="0">
                  <a:cs typeface="Arial" pitchFamily="34" charset="0"/>
                </a:rPr>
                <a:t>2</a:t>
              </a:r>
              <a:r>
                <a:rPr lang="en-US" sz="2400" b="0" dirty="0" smtClean="0">
                  <a:cs typeface="Arial" pitchFamily="34" charset="0"/>
                </a:rPr>
                <a:t>O</a:t>
              </a:r>
              <a:r>
                <a:rPr lang="en-US" sz="2400" b="0" baseline="-25000" dirty="0" smtClean="0">
                  <a:cs typeface="Arial" pitchFamily="34" charset="0"/>
                </a:rPr>
                <a:t>(</a:t>
              </a:r>
              <a:r>
                <a:rPr lang="en-US" sz="2400" i="1" baseline="-25000" dirty="0" smtClean="0">
                  <a:cs typeface="Arial" pitchFamily="34" charset="0"/>
                </a:rPr>
                <a:t>g</a:t>
              </a:r>
              <a:r>
                <a:rPr lang="en-US" sz="2400" b="0" baseline="-25000" dirty="0" smtClean="0">
                  <a:cs typeface="Arial" pitchFamily="34" charset="0"/>
                </a:rPr>
                <a:t>)</a:t>
              </a:r>
              <a:r>
                <a:rPr lang="en-US" sz="2400" b="0" dirty="0" smtClean="0">
                  <a:cs typeface="Arial" pitchFamily="34" charset="0"/>
                </a:rPr>
                <a:t>               Ca(OH)</a:t>
              </a:r>
              <a:r>
                <a:rPr lang="en-US" sz="2400" b="0" baseline="-25000" dirty="0" smtClean="0">
                  <a:cs typeface="Arial" pitchFamily="34" charset="0"/>
                </a:rPr>
                <a:t>2(</a:t>
              </a:r>
              <a:r>
                <a:rPr lang="en-US" sz="2400" b="0" i="1" baseline="-25000" dirty="0" err="1" smtClean="0">
                  <a:cs typeface="Arial" pitchFamily="34" charset="0"/>
                </a:rPr>
                <a:t>aq</a:t>
              </a:r>
              <a:r>
                <a:rPr lang="en-US" sz="2400" b="0" baseline="-25000" dirty="0">
                  <a:cs typeface="Arial" pitchFamily="34" charset="0"/>
                </a:rPr>
                <a:t>) </a:t>
              </a:r>
              <a:r>
                <a:rPr lang="en-US" sz="2400" b="0" baseline="-25000" dirty="0" smtClean="0">
                  <a:cs typeface="Arial" pitchFamily="34" charset="0"/>
                </a:rPr>
                <a:t>	</a:t>
              </a:r>
              <a:r>
                <a:rPr lang="en-US" sz="2400" b="0" dirty="0" smtClean="0">
                  <a:latin typeface="Symbol" pitchFamily="18" charset="2"/>
                </a:rPr>
                <a:t>D</a:t>
              </a:r>
              <a:r>
                <a:rPr lang="en-US" sz="2400" b="0" i="1" dirty="0" smtClean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-82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3713" y="2386012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914400" y="3534211"/>
            <a:ext cx="7692572" cy="461665"/>
            <a:chOff x="914400" y="2760730"/>
            <a:chExt cx="6096000" cy="461803"/>
          </a:xfrm>
        </p:grpSpPr>
        <p:sp>
          <p:nvSpPr>
            <p:cNvPr id="105482" name="Text Box 10"/>
            <p:cNvSpPr txBox="1">
              <a:spLocks noChangeArrowheads="1"/>
            </p:cNvSpPr>
            <p:nvPr/>
          </p:nvSpPr>
          <p:spPr bwMode="auto">
            <a:xfrm>
              <a:off x="914400" y="2760730"/>
              <a:ext cx="60960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(b)</a:t>
              </a:r>
              <a:r>
                <a:rPr lang="en-US" sz="2400" b="0" dirty="0">
                  <a:cs typeface="Arial" pitchFamily="34" charset="0"/>
                </a:rPr>
                <a:t>  CaCO</a:t>
              </a:r>
              <a:r>
                <a:rPr lang="en-US" sz="2400" b="0" baseline="-25000" dirty="0">
                  <a:cs typeface="Arial" pitchFamily="34" charset="0"/>
                </a:rPr>
                <a:t>3(</a:t>
              </a:r>
              <a:r>
                <a:rPr lang="en-US" sz="2400" b="0" i="1" baseline="-25000" dirty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</a:t>
              </a:r>
              <a:r>
                <a:rPr lang="en-US" sz="2400" b="0" dirty="0" smtClean="0">
                  <a:cs typeface="Arial" pitchFamily="34" charset="0"/>
                </a:rPr>
                <a:t>  </a:t>
              </a:r>
              <a:r>
                <a:rPr lang="en-US" sz="2400" b="0" dirty="0" err="1" smtClean="0">
                  <a:cs typeface="Arial" pitchFamily="34" charset="0"/>
                </a:rPr>
                <a:t>CaO</a:t>
              </a:r>
              <a:r>
                <a:rPr lang="en-US" sz="2400" b="0" baseline="-25000" dirty="0" smtClean="0">
                  <a:cs typeface="Arial" pitchFamily="34" charset="0"/>
                </a:rPr>
                <a:t>(</a:t>
              </a:r>
              <a:r>
                <a:rPr lang="en-US" sz="2400" b="0" i="1" baseline="-25000" dirty="0" smtClean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+ CO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</a:t>
              </a:r>
              <a:r>
                <a:rPr lang="en-US" sz="2400" b="0" dirty="0" smtClean="0">
                  <a:cs typeface="Arial" pitchFamily="34" charset="0"/>
                </a:rPr>
                <a:t>		</a:t>
              </a:r>
              <a:r>
                <a:rPr lang="en-US" sz="2400" b="0" dirty="0" smtClean="0">
                  <a:latin typeface="Symbol" pitchFamily="18" charset="2"/>
                </a:rPr>
                <a:t>D</a:t>
              </a:r>
              <a:r>
                <a:rPr lang="en-US" sz="2400" b="0" i="1" dirty="0" smtClean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178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3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88242" y="2843213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914399" y="4790363"/>
            <a:ext cx="7373258" cy="461665"/>
            <a:chOff x="914400" y="3276597"/>
            <a:chExt cx="5257800" cy="461803"/>
          </a:xfrm>
        </p:grpSpPr>
        <p:sp>
          <p:nvSpPr>
            <p:cNvPr id="105480" name="Text Box 12"/>
            <p:cNvSpPr txBox="1">
              <a:spLocks noChangeArrowheads="1"/>
            </p:cNvSpPr>
            <p:nvPr/>
          </p:nvSpPr>
          <p:spPr bwMode="auto">
            <a:xfrm>
              <a:off x="914400" y="3276597"/>
              <a:ext cx="5257800" cy="461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cs typeface="Arial" pitchFamily="34" charset="0"/>
                </a:rPr>
                <a:t>(c)</a:t>
              </a:r>
              <a:r>
                <a:rPr lang="en-US" sz="2400" b="0" dirty="0">
                  <a:cs typeface="Arial" pitchFamily="34" charset="0"/>
                </a:rPr>
                <a:t>  SO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</a:t>
              </a:r>
              <a:r>
                <a:rPr lang="en-US" sz="2400" b="0" dirty="0">
                  <a:cs typeface="Arial" pitchFamily="34" charset="0"/>
                </a:rPr>
                <a:t>            </a:t>
              </a:r>
              <a:r>
                <a:rPr lang="en-US" sz="2400" b="0" dirty="0" smtClean="0">
                  <a:cs typeface="Arial" pitchFamily="34" charset="0"/>
                </a:rPr>
                <a:t>   S</a:t>
              </a:r>
              <a:r>
                <a:rPr lang="en-US" sz="2400" b="0" baseline="-25000" dirty="0" smtClean="0">
                  <a:cs typeface="Arial" pitchFamily="34" charset="0"/>
                </a:rPr>
                <a:t>(</a:t>
              </a:r>
              <a:r>
                <a:rPr lang="en-US" sz="2400" b="0" i="1" baseline="-25000" dirty="0" smtClean="0">
                  <a:cs typeface="Arial" pitchFamily="34" charset="0"/>
                </a:rPr>
                <a:t>s</a:t>
              </a:r>
              <a:r>
                <a:rPr lang="en-US" sz="2400" b="0" baseline="-25000" dirty="0">
                  <a:cs typeface="Arial" pitchFamily="34" charset="0"/>
                </a:rPr>
                <a:t>)  </a:t>
              </a:r>
              <a:r>
                <a:rPr lang="en-US" sz="2400" b="0" dirty="0">
                  <a:cs typeface="Arial" pitchFamily="34" charset="0"/>
                </a:rPr>
                <a:t>+ O</a:t>
              </a:r>
              <a:r>
                <a:rPr lang="en-US" sz="2400" b="0" baseline="-25000" dirty="0">
                  <a:cs typeface="Arial" pitchFamily="34" charset="0"/>
                </a:rPr>
                <a:t>2(</a:t>
              </a:r>
              <a:r>
                <a:rPr lang="en-US" sz="2400" b="0" i="1" baseline="-25000" dirty="0">
                  <a:cs typeface="Arial" pitchFamily="34" charset="0"/>
                </a:rPr>
                <a:t>g</a:t>
              </a:r>
              <a:r>
                <a:rPr lang="en-US" sz="2400" b="0" baseline="-25000" dirty="0">
                  <a:cs typeface="Arial" pitchFamily="34" charset="0"/>
                </a:rPr>
                <a:t>) </a:t>
              </a:r>
              <a:r>
                <a:rPr lang="en-US" sz="2400" b="0" baseline="-25000" dirty="0" smtClean="0">
                  <a:cs typeface="Arial" pitchFamily="34" charset="0"/>
                </a:rPr>
                <a:t>			</a:t>
              </a:r>
              <a:r>
                <a:rPr lang="en-US" sz="2400" b="0" dirty="0" smtClean="0">
                  <a:latin typeface="Symbol" pitchFamily="18" charset="2"/>
                </a:rPr>
                <a:t>D</a:t>
              </a:r>
              <a:r>
                <a:rPr lang="en-US" sz="2400" b="0" i="1" dirty="0" smtClean="0">
                  <a:cs typeface="Arial" pitchFamily="34" charset="0"/>
                </a:rPr>
                <a:t>H</a:t>
              </a:r>
              <a:r>
                <a:rPr lang="en-US" sz="2400" b="0" dirty="0">
                  <a:cs typeface="Arial" pitchFamily="34" charset="0"/>
                </a:rPr>
                <a:t>° = 297 kJ</a:t>
              </a:r>
              <a:endParaRPr lang="en-US" sz="2400" dirty="0">
                <a:cs typeface="Arial" pitchFamily="34" charset="0"/>
              </a:endParaRPr>
            </a:p>
          </p:txBody>
        </p:sp>
        <p:pic>
          <p:nvPicPr>
            <p:cNvPr id="105481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78860" y="3373600"/>
              <a:ext cx="660400" cy="322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04811" y="2790038"/>
            <a:ext cx="8519875" cy="332398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320040" lvl="1">
              <a:buClr>
                <a:srgbClr val="0000FF"/>
              </a:buClr>
              <a:buSzPct val="85000"/>
              <a:defRPr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=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system is at equilibrium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  <a:defRPr/>
            </a:pPr>
            <a:r>
              <a:rPr lang="en-US" altLang="en-US" sz="2400" dirty="0" smtClean="0">
                <a:solidFill>
                  <a:prstClr val="black"/>
                </a:solidFill>
              </a:rPr>
              <a:t>	      concentration of reactants and products stays the same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&lt;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right</a:t>
            </a:r>
          </a:p>
          <a:p>
            <a:pPr marL="320040" lvl="1">
              <a:spcAft>
                <a:spcPts val="1800"/>
              </a:spcAft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generate more products, consume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800" b="1" i="1" dirty="0" smtClean="0">
                <a:solidFill>
                  <a:prstClr val="black"/>
                </a:solidFill>
                <a:cs typeface="Times New Roman" pitchFamily="18" charset="0"/>
              </a:rPr>
              <a:t>Q &gt;</a:t>
            </a:r>
            <a:r>
              <a:rPr lang="en-US" altLang="en-US" sz="2400" dirty="0" smtClean="0">
                <a:solidFill>
                  <a:prstClr val="black"/>
                </a:solidFill>
              </a:rPr>
              <a:t> </a:t>
            </a:r>
            <a:r>
              <a:rPr lang="en-US" altLang="en-US" sz="2800" b="1" i="1" dirty="0" err="1" smtClean="0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altLang="en-US" sz="2800" b="1" baseline="-25000" dirty="0" err="1" smtClean="0">
                <a:solidFill>
                  <a:prstClr val="black"/>
                </a:solidFill>
                <a:cs typeface="Times New Roman" pitchFamily="18" charset="0"/>
              </a:rPr>
              <a:t>c</a:t>
            </a:r>
            <a:r>
              <a:rPr lang="en-US" altLang="en-US" sz="2400" dirty="0" smtClean="0">
                <a:solidFill>
                  <a:prstClr val="black"/>
                </a:solidFill>
              </a:rPr>
              <a:t>: the reaction proceeds to the left</a:t>
            </a:r>
          </a:p>
          <a:p>
            <a:pPr marL="320040" lvl="1">
              <a:buClr>
                <a:srgbClr val="0000FF"/>
              </a:buClr>
              <a:buSzPct val="85000"/>
            </a:pPr>
            <a:r>
              <a:rPr lang="en-US" altLang="en-US" sz="2400" dirty="0" smtClean="0">
                <a:solidFill>
                  <a:prstClr val="black"/>
                </a:solidFill>
              </a:rPr>
              <a:t> 	      consume more products, generate more reactant</a:t>
            </a:r>
          </a:p>
          <a:p>
            <a:pPr marL="320040" lvl="1">
              <a:buClr>
                <a:srgbClr val="0000FF"/>
              </a:buClr>
              <a:buSzPct val="85000"/>
            </a:pPr>
            <a:endParaRPr lang="en-US" altLang="en-US" sz="2400" dirty="0" smtClean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4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Reaction Quotient</a:t>
            </a:r>
            <a:endParaRPr lang="en-US" sz="4000" u="sng" dirty="0"/>
          </a:p>
        </p:txBody>
      </p:sp>
      <p:grpSp>
        <p:nvGrpSpPr>
          <p:cNvPr id="2" name="Group 7"/>
          <p:cNvGrpSpPr/>
          <p:nvPr/>
        </p:nvGrpSpPr>
        <p:grpSpPr>
          <a:xfrm>
            <a:off x="2732996" y="1082328"/>
            <a:ext cx="3635932" cy="584775"/>
            <a:chOff x="2718483" y="1679518"/>
            <a:chExt cx="3635932" cy="584775"/>
          </a:xfrm>
        </p:grpSpPr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0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613380" name="CS ChemDraw Drawing" r:id="rId4" imgW="1014619" imgH="243270" progId="ChemDraw.Document.6.0">
                <p:embed/>
              </p:oleObj>
            </a:graphicData>
          </a:graphic>
        </p:graphicFrame>
      </p:grpSp>
      <p:grpSp>
        <p:nvGrpSpPr>
          <p:cNvPr id="11" name="Group 25"/>
          <p:cNvGrpSpPr/>
          <p:nvPr/>
        </p:nvGrpSpPr>
        <p:grpSpPr>
          <a:xfrm>
            <a:off x="4885755" y="1737555"/>
            <a:ext cx="1914004" cy="1005648"/>
            <a:chOff x="3887242" y="3595608"/>
            <a:chExt cx="1507627" cy="792131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d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b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3887242" y="3818183"/>
              <a:ext cx="562135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800" dirty="0" smtClean="0">
                  <a:solidFill>
                    <a:srgbClr val="FF0000"/>
                  </a:solidFill>
                </a:rPr>
                <a:t> </a:t>
              </a:r>
              <a:r>
                <a:rPr lang="en-US" sz="2800" dirty="0">
                  <a:solidFill>
                    <a:srgbClr val="FF0000"/>
                  </a:solidFill>
                </a:rPr>
                <a:t>= </a:t>
              </a:r>
              <a:endParaRPr lang="en-US" sz="2800" i="1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c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FF0000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FF0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FF0000"/>
                  </a:solidFill>
                </a:rPr>
                <a:t>a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>
          <a:xfrm>
            <a:off x="2419350" y="1745946"/>
            <a:ext cx="1966904" cy="1005648"/>
            <a:chOff x="3845574" y="3595608"/>
            <a:chExt cx="1549295" cy="792131"/>
          </a:xfrm>
        </p:grpSpPr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4783215" y="3595608"/>
              <a:ext cx="592439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[D]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d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4804991" y="3973633"/>
              <a:ext cx="572236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[B]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b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3845574" y="3818183"/>
              <a:ext cx="603803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800" i="1" dirty="0" smtClean="0">
                  <a:solidFill>
                    <a:srgbClr val="008000"/>
                  </a:solidFill>
                </a:rPr>
                <a:t>Q</a:t>
              </a:r>
              <a:r>
                <a:rPr lang="en-US" sz="2800" dirty="0" smtClean="0">
                  <a:solidFill>
                    <a:srgbClr val="008000"/>
                  </a:solidFill>
                </a:rPr>
                <a:t> </a:t>
              </a:r>
              <a:r>
                <a:rPr lang="en-US" sz="2800" dirty="0">
                  <a:solidFill>
                    <a:srgbClr val="008000"/>
                  </a:solidFill>
                </a:rPr>
                <a:t>= </a:t>
              </a:r>
              <a:endParaRPr lang="en-US" sz="2800" i="1" dirty="0">
                <a:solidFill>
                  <a:srgbClr val="008000"/>
                </a:solidFill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333940" y="3597583"/>
              <a:ext cx="549508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[C]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c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>
              <a:off x="4337535" y="4013508"/>
              <a:ext cx="1057334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800">
                <a:solidFill>
                  <a:srgbClr val="008000"/>
                </a:solidFill>
              </a:endParaRPr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308215" y="3975608"/>
              <a:ext cx="574762" cy="412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800" dirty="0" smtClean="0">
                  <a:solidFill>
                    <a:srgbClr val="008000"/>
                  </a:solidFill>
                </a:rPr>
                <a:t>[A]</a:t>
              </a:r>
              <a:r>
                <a:rPr lang="en-US" sz="2800" baseline="30000" dirty="0" smtClean="0">
                  <a:solidFill>
                    <a:srgbClr val="008000"/>
                  </a:solidFill>
                </a:rPr>
                <a:t>a</a:t>
              </a:r>
              <a:endParaRPr lang="en-US" sz="28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1598" y="5830277"/>
            <a:ext cx="896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Can predict, if a reaction is not at equilibrium, which way will it shift?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86229" y="1053192"/>
            <a:ext cx="8229600" cy="55362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/>
              <a:t>How does an</a:t>
            </a:r>
            <a:r>
              <a:rPr lang="en-US" sz="2800" i="1" dirty="0" smtClean="0"/>
              <a:t> decrease</a:t>
            </a:r>
            <a:r>
              <a:rPr lang="en-US" sz="2800" dirty="0" smtClean="0"/>
              <a:t> in temperature affect the equilibrium concentrations and </a:t>
            </a:r>
            <a:r>
              <a:rPr lang="en-US" sz="2800" i="1" dirty="0" smtClean="0"/>
              <a:t>K</a:t>
            </a:r>
            <a:r>
              <a:rPr lang="en-US" sz="2800" dirty="0" smtClean="0"/>
              <a:t> for each of the following reactions?</a:t>
            </a:r>
          </a:p>
          <a:p>
            <a:pPr marL="609600" marR="0" lvl="0" indent="-609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2SO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2 SO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	  	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= -180 kJ</a:t>
            </a:r>
          </a:p>
          <a:p>
            <a:pPr marL="609600" lvl="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lang="en-US" sz="2800" dirty="0" smtClean="0">
                <a:cs typeface="Times New Roman" pitchFamily="18" charset="0"/>
              </a:rPr>
              <a:t> CO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   	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= -46 kJ</a:t>
            </a:r>
          </a:p>
          <a:p>
            <a:pPr marL="609600" lvl="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Cl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800" dirty="0" err="1" smtClean="0">
                <a:cs typeface="Times New Roman" pitchFamily="18" charset="0"/>
              </a:rPr>
              <a:t>COCl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    	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= -108 kJ</a:t>
            </a:r>
          </a:p>
          <a:p>
            <a:pPr marL="609600" lvl="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s-E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4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 NO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		     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40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= +57 </a:t>
            </a:r>
            <a:r>
              <a:rPr kumimoji="0" lang="es-E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kJ</a:t>
            </a:r>
            <a:endParaRPr kumimoji="0" lang="es-E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609600" lvl="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CO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+ 2H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n-US" sz="2400" dirty="0" smtClean="0">
                <a:cs typeface="Lucida Sans Unicode" pitchFamily="34" charset="0"/>
              </a:rPr>
              <a:t>↔</a:t>
            </a:r>
            <a:r>
              <a:rPr lang="en-US" sz="2800" dirty="0" smtClean="0">
                <a:cs typeface="Times New Roman" pitchFamily="18" charset="0"/>
              </a:rPr>
              <a:t> CH</a:t>
            </a:r>
            <a:r>
              <a:rPr kumimoji="0" lang="en-US" sz="2800" b="0" i="0" u="none" strike="noStrike" kern="1200" cap="none" spc="0" normalizeH="0" baseline="-12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3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(g)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	   	</a:t>
            </a: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D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H</a:t>
            </a:r>
            <a:r>
              <a:rPr kumimoji="0" lang="en-US" sz="2800" b="0" i="0" u="none" strike="noStrike" kern="1200" cap="none" spc="0" normalizeH="0" baseline="4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 = -270 kJ 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Example Problems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DE5F-B1BB-4F03-8308-90A8C1692849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Pressure/volume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81669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2754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0410" y="5341311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3700" y="10510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/>
              <a:t>A catalyst speeds up a reaction by lowering its activation energy. </a:t>
            </a:r>
            <a:endParaRPr lang="en-US" sz="2400" b="0" dirty="0" smtClean="0"/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0" dirty="0" smtClean="0"/>
              <a:t>It speeds </a:t>
            </a:r>
            <a:r>
              <a:rPr lang="en-US" sz="2400" b="0" dirty="0"/>
              <a:t>up the forward and reverse reactions </a:t>
            </a:r>
            <a:r>
              <a:rPr lang="en-US" sz="2400" b="0" dirty="0" smtClean="0"/>
              <a:t>equally.</a:t>
            </a:r>
            <a:endParaRPr lang="en-US" sz="24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Addition of a Catalyst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193800" y="2095499"/>
            <a:ext cx="2774251" cy="2991703"/>
          </a:xfrm>
          <a:prstGeom prst="rect">
            <a:avLst/>
          </a:prstGeom>
          <a:noFill/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3" cstate="print">
            <a:lum bright="-12000" contrast="18000"/>
          </a:blip>
          <a:srcRect/>
          <a:stretch>
            <a:fillRect/>
          </a:stretch>
        </p:blipFill>
        <p:spPr bwMode="auto">
          <a:xfrm>
            <a:off x="4694239" y="2127251"/>
            <a:ext cx="2728276" cy="2971799"/>
          </a:xfrm>
          <a:prstGeom prst="rect">
            <a:avLst/>
          </a:prstGeom>
          <a:noFill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3700" y="5419864"/>
            <a:ext cx="87503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A catalyst causes a reaction to reach equilibrium more quickly.</a:t>
            </a:r>
          </a:p>
          <a:p>
            <a:pPr indent="34290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It does not change the equilibrium concentration or K.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9228" y="1053192"/>
            <a:ext cx="8416471" cy="553629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prstClr val="black"/>
                </a:solidFill>
              </a:rPr>
              <a:t>How will the addition of a catalyst affect the equilibrium concentrations and </a:t>
            </a:r>
            <a:r>
              <a:rPr lang="en-US" sz="2800" i="1" dirty="0" smtClean="0">
                <a:solidFill>
                  <a:prstClr val="black"/>
                </a:solidFill>
              </a:rPr>
              <a:t>K</a:t>
            </a:r>
            <a:r>
              <a:rPr lang="en-US" sz="2800" dirty="0" smtClean="0">
                <a:solidFill>
                  <a:prstClr val="black"/>
                </a:solidFill>
              </a:rPr>
              <a:t> for each of the following reactions?</a:t>
            </a:r>
          </a:p>
          <a:p>
            <a:pPr marL="609600" indent="-609600">
              <a:spcBef>
                <a:spcPct val="20000"/>
              </a:spcBef>
            </a:pPr>
            <a:endParaRPr lang="en-US" sz="1600" dirty="0" smtClean="0">
              <a:solidFill>
                <a:prstClr val="black"/>
              </a:solidFill>
              <a:cs typeface="Times New Roman" pitchFamily="18" charset="0"/>
            </a:endParaRP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2SO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O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2 SO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	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H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O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CO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H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Cl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COCl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	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s-ES" sz="2800" dirty="0" smtClean="0">
                <a:solidFill>
                  <a:prstClr val="black"/>
                </a:solidFill>
                <a:cs typeface="Times New Roman" pitchFamily="18" charset="0"/>
              </a:rPr>
              <a:t>N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s-ES" sz="2800" dirty="0" smtClean="0">
                <a:solidFill>
                  <a:prstClr val="black"/>
                </a:solidFill>
                <a:cs typeface="Times New Roman" pitchFamily="18" charset="0"/>
              </a:rPr>
              <a:t>O</a:t>
            </a:r>
            <a:r>
              <a:rPr lang="es-E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4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s-ES" sz="2800" dirty="0" smtClean="0">
                <a:solidFill>
                  <a:prstClr val="black"/>
                </a:solidFill>
                <a:cs typeface="Times New Roman" pitchFamily="18" charset="0"/>
              </a:rPr>
              <a:t>2 NO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s-ES" sz="2800" dirty="0" smtClean="0">
                <a:solidFill>
                  <a:prstClr val="black"/>
                </a:solidFill>
                <a:cs typeface="Times New Roman" pitchFamily="18" charset="0"/>
              </a:rPr>
              <a:t> 		     	</a:t>
            </a:r>
          </a:p>
          <a:p>
            <a:pPr marL="609600" indent="-609600">
              <a:spcBef>
                <a:spcPct val="20000"/>
              </a:spcBef>
              <a:spcAft>
                <a:spcPts val="1800"/>
              </a:spcAft>
              <a:buFont typeface="+mj-lt"/>
              <a:buAutoNum type="arabicParenR"/>
            </a:pP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CO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+ 2H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cs typeface="Lucida Sans Unicode" pitchFamily="34" charset="0"/>
              </a:rPr>
              <a:t>↔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 CH</a:t>
            </a:r>
            <a:r>
              <a:rPr lang="en-US" sz="2800" baseline="-12000" dirty="0" smtClean="0">
                <a:solidFill>
                  <a:prstClr val="black"/>
                </a:solidFill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OH</a:t>
            </a:r>
            <a:r>
              <a:rPr lang="en-US" sz="2000" dirty="0" smtClean="0">
                <a:solidFill>
                  <a:prstClr val="black"/>
                </a:solidFill>
                <a:cs typeface="Times New Roman" pitchFamily="18" charset="0"/>
              </a:rPr>
              <a:t>(g)</a:t>
            </a:r>
            <a:r>
              <a:rPr lang="en-US" sz="2800" dirty="0" smtClean="0">
                <a:solidFill>
                  <a:prstClr val="black"/>
                </a:solidFill>
                <a:cs typeface="Times New Roman" pitchFamily="18" charset="0"/>
              </a:rPr>
              <a:t>	   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u="sng" dirty="0" smtClean="0">
                <a:solidFill>
                  <a:sysClr val="windowText" lastClr="000000"/>
                </a:solidFill>
              </a:rPr>
              <a:t>Example Problem</a:t>
            </a:r>
            <a:endParaRPr lang="en-US" sz="4000" u="sng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838200"/>
            <a:ext cx="837247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42" y="0"/>
            <a:ext cx="80891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en-US" sz="4000" u="sng" dirty="0" smtClean="0"/>
              <a:t>Chapter 14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5988367"/>
            <a:ext cx="1687132" cy="882203"/>
            <a:chOff x="0" y="5988367"/>
            <a:chExt cx="1687132" cy="882203"/>
          </a:xfrm>
        </p:grpSpPr>
        <p:sp>
          <p:nvSpPr>
            <p:cNvPr id="7" name="Rectangle 6"/>
            <p:cNvSpPr/>
            <p:nvPr/>
          </p:nvSpPr>
          <p:spPr>
            <a:xfrm>
              <a:off x="0" y="5988367"/>
              <a:ext cx="1687132" cy="882203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798" y="6027003"/>
              <a:ext cx="14939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Ch 14</a:t>
              </a:r>
            </a:p>
            <a:p>
              <a:r>
                <a:rPr lang="en-US" sz="2400" b="1" dirty="0" smtClean="0"/>
                <a:t>Page 623</a:t>
              </a:r>
              <a:endParaRPr lang="en-US" sz="2400" b="1" dirty="0"/>
            </a:p>
          </p:txBody>
        </p:sp>
      </p:grpSp>
      <p:pic>
        <p:nvPicPr>
          <p:cNvPr id="33794" name="Picture 2" descr="http://content8.flixster.com/movie/26/70/267094_d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50" y="3810000"/>
            <a:ext cx="1714500" cy="2438400"/>
          </a:xfrm>
          <a:prstGeom prst="rect">
            <a:avLst/>
          </a:prstGeom>
          <a:noFill/>
        </p:spPr>
      </p:pic>
      <p:pic>
        <p:nvPicPr>
          <p:cNvPr id="33796" name="Picture 4" descr="http://upload.wikimedia.org/wikipedia/commons/thumb/f/f2/Simple_supply_and_demand.svg/2000px-Simple_supply_and_demand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8137" y="3887004"/>
            <a:ext cx="2603377" cy="2057400"/>
          </a:xfrm>
          <a:prstGeom prst="rect">
            <a:avLst/>
          </a:prstGeom>
          <a:noFill/>
        </p:spPr>
      </p:pic>
      <p:pic>
        <p:nvPicPr>
          <p:cNvPr id="33798" name="Picture 6" descr="http://www.gifcrap.com/g2data/albums/Animals/Dog%20balancing%20on%20a%20chain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853" y="3893418"/>
            <a:ext cx="2590800" cy="182608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381000" y="3175000"/>
            <a:ext cx="5308600" cy="431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611070" y="3643101"/>
            <a:ext cx="5921830" cy="286232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548640" lvl="1" indent="-228600">
              <a:spcBef>
                <a:spcPts val="1200"/>
              </a:spcBef>
              <a:buClr>
                <a:srgbClr val="0000FF"/>
              </a:buClr>
              <a:buSzPct val="85000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How we will “poke” our equilibrium: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Concentration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Pressure/volume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Temperature</a:t>
            </a:r>
          </a:p>
          <a:p>
            <a:pPr marL="795338" lvl="1" indent="-228600">
              <a:spcBef>
                <a:spcPts val="1200"/>
              </a:spcBef>
              <a:buClr>
                <a:srgbClr val="0000FF"/>
              </a:buClr>
              <a:buSzPct val="85000"/>
              <a:buFont typeface="Wingdings 2"/>
              <a:buChar char=""/>
              <a:defRPr/>
            </a:pPr>
            <a:r>
              <a:rPr lang="en-US" altLang="en-US" sz="2800" dirty="0" smtClean="0">
                <a:solidFill>
                  <a:prstClr val="black"/>
                </a:solidFill>
              </a:rPr>
              <a:t>Catalyst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338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Factors that Affect Equilibrium</a:t>
            </a:r>
            <a:endParaRPr lang="en-US" sz="4000" u="sng" dirty="0"/>
          </a:p>
        </p:txBody>
      </p:sp>
      <p:sp>
        <p:nvSpPr>
          <p:cNvPr id="7004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2747510" y="1096842"/>
            <a:ext cx="3635932" cy="584775"/>
            <a:chOff x="2718483" y="1679518"/>
            <a:chExt cx="3635932" cy="584775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882694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569177" y="1168797"/>
            <a:ext cx="2044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</a:rPr>
              <a:t>At equilibrium: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6947" y="2049604"/>
            <a:ext cx="3168650" cy="117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4417" y="1987784"/>
            <a:ext cx="2850988" cy="124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7572364" y="2101577"/>
            <a:ext cx="952500" cy="9525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9095" y="41946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62754" y="4753483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60410" y="5341311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4610" y="5938211"/>
            <a:ext cx="665993" cy="5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24" name="Picture 7" descr="https://cdn4.iconfinder.com/data/icons/facebook-likes/100/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96047" flipH="1">
            <a:off x="3978265" y="2101575"/>
            <a:ext cx="952500" cy="9525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Change in Concentrations</a:t>
            </a:r>
            <a:endParaRPr lang="en-US" sz="4000" u="sng" dirty="0"/>
          </a:p>
        </p:txBody>
      </p:sp>
      <p:grpSp>
        <p:nvGrpSpPr>
          <p:cNvPr id="3" name="Group 7"/>
          <p:cNvGrpSpPr/>
          <p:nvPr/>
        </p:nvGrpSpPr>
        <p:grpSpPr>
          <a:xfrm>
            <a:off x="2747510" y="1125870"/>
            <a:ext cx="3635932" cy="584775"/>
            <a:chOff x="2718483" y="1679518"/>
            <a:chExt cx="3635932" cy="584775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635932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d</a:t>
              </a:r>
              <a:r>
                <a:rPr lang="en-US" sz="3200" dirty="0" err="1">
                  <a:solidFill>
                    <a:prstClr val="black"/>
                  </a:solidFill>
                </a:rPr>
                <a:t>D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58818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0" name="Rectangle 9"/>
          <p:cNvSpPr/>
          <p:nvPr/>
        </p:nvSpPr>
        <p:spPr>
          <a:xfrm>
            <a:off x="776475" y="1894519"/>
            <a:ext cx="758376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 smtClean="0">
                <a:solidFill>
                  <a:srgbClr val="000000"/>
                </a:solidFill>
              </a:rPr>
              <a:t>1)  The system is at equilibrium.</a:t>
            </a: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457200" indent="-4572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2)  We poke/stress/disturb the system.</a:t>
            </a: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		</a:t>
            </a:r>
            <a:r>
              <a:rPr lang="en-US" sz="2400" dirty="0" smtClean="0">
                <a:solidFill>
                  <a:srgbClr val="FF0000"/>
                </a:solidFill>
              </a:rPr>
              <a:t>double the concentration of D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3)  The system is no longer at equilibrium.</a:t>
            </a: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/>
            <a:r>
              <a:rPr lang="en-US" sz="2400" dirty="0" smtClean="0">
                <a:solidFill>
                  <a:srgbClr val="000000"/>
                </a:solidFill>
              </a:rPr>
              <a:t>4)  LCP says system will react and return to equilibrium.</a:t>
            </a:r>
            <a:endParaRPr lang="en-US" dirty="0"/>
          </a:p>
        </p:txBody>
      </p:sp>
      <p:grpSp>
        <p:nvGrpSpPr>
          <p:cNvPr id="4" name="Group 25"/>
          <p:cNvGrpSpPr/>
          <p:nvPr/>
        </p:nvGrpSpPr>
        <p:grpSpPr>
          <a:xfrm>
            <a:off x="2495265" y="2332636"/>
            <a:ext cx="1429944" cy="886027"/>
            <a:chOff x="3947849" y="3641344"/>
            <a:chExt cx="1283381" cy="697909"/>
          </a:xfrm>
        </p:grpSpPr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4703187" y="3641344"/>
              <a:ext cx="528043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702098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3947849" y="3818183"/>
              <a:ext cx="501528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K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438964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4308214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2336197" y="4792808"/>
            <a:ext cx="1790258" cy="886027"/>
            <a:chOff x="3837641" y="3641344"/>
            <a:chExt cx="1606764" cy="697909"/>
          </a:xfrm>
        </p:grpSpPr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4703186" y="3641344"/>
              <a:ext cx="741219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[2D]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d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4806307" y="3973647"/>
              <a:ext cx="51036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[B]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b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3837641" y="3818183"/>
              <a:ext cx="611736" cy="36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400" i="1" dirty="0" smtClean="0">
                  <a:solidFill>
                    <a:srgbClr val="FF0000"/>
                  </a:solidFill>
                </a:rPr>
                <a:t>Q</a:t>
              </a:r>
              <a:r>
                <a:rPr lang="en-US" sz="2400" dirty="0" smtClean="0">
                  <a:solidFill>
                    <a:srgbClr val="FF0000"/>
                  </a:solidFill>
                </a:rPr>
                <a:t> </a:t>
              </a:r>
              <a:r>
                <a:rPr lang="en-US" sz="2400" dirty="0">
                  <a:solidFill>
                    <a:srgbClr val="FF0000"/>
                  </a:solidFill>
                </a:rPr>
                <a:t>= </a:t>
              </a:r>
              <a:endParaRPr lang="en-US" sz="2400" i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4320913" y="3643313"/>
              <a:ext cx="491426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[C]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c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>
              <a:off x="4454771" y="4013508"/>
              <a:ext cx="78377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400">
                <a:solidFill>
                  <a:srgbClr val="FF0000"/>
                </a:solidFill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4347291" y="3975608"/>
              <a:ext cx="511629" cy="363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2400" dirty="0" smtClean="0">
                  <a:solidFill>
                    <a:srgbClr val="FF0000"/>
                  </a:solidFill>
                </a:rPr>
                <a:t>[A]</a:t>
              </a:r>
              <a:r>
                <a:rPr lang="en-US" sz="2400" baseline="30000" dirty="0" smtClean="0">
                  <a:solidFill>
                    <a:srgbClr val="FF0000"/>
                  </a:solidFill>
                </a:rPr>
                <a:t>a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881998" y="6084113"/>
            <a:ext cx="910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r>
              <a:rPr lang="en-US" sz="2400" i="1" dirty="0" smtClean="0">
                <a:solidFill>
                  <a:srgbClr val="FF0000"/>
                </a:solidFill>
              </a:rPr>
              <a:t>Q</a:t>
            </a:r>
            <a:r>
              <a:rPr lang="en-US" sz="2400" dirty="0" smtClean="0">
                <a:solidFill>
                  <a:srgbClr val="FF0000"/>
                </a:solidFill>
              </a:rPr>
              <a:t> &gt; K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0508" y="6066974"/>
            <a:ext cx="367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reaction will “shift left”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96</a:t>
            </a:fld>
            <a:endParaRPr lang="en-US"/>
          </a:p>
        </p:txBody>
      </p:sp>
      <p:sp>
        <p:nvSpPr>
          <p:cNvPr id="24" name="Content Placeholder 4"/>
          <p:cNvSpPr txBox="1">
            <a:spLocks/>
          </p:cNvSpPr>
          <p:nvPr/>
        </p:nvSpPr>
        <p:spPr bwMode="auto">
          <a:xfrm>
            <a:off x="6134105" y="2013878"/>
            <a:ext cx="2882895" cy="18088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Changes in concentration will not change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 K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Concentrations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153915" y="850103"/>
            <a:ext cx="2829621" cy="584775"/>
            <a:chOff x="2718483" y="1679518"/>
            <a:chExt cx="2552511" cy="584775"/>
          </a:xfrm>
        </p:grpSpPr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255251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A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B          C 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+ </a:t>
              </a:r>
              <a:r>
                <a: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</a:rPr>
                <a:t>D</a:t>
              </a:r>
              <a:endPara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endParaRPr>
            </a:p>
          </p:txBody>
        </p:sp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3641151" y="1896187"/>
            <a:ext cx="620034" cy="182450"/>
          </p:xfrm>
          <a:graphic>
            <a:graphicData uri="http://schemas.openxmlformats.org/presentationml/2006/ole">
              <p:oleObj spid="_x0000_s1059842" name="CS ChemDraw Drawing" r:id="rId3" imgW="1014619" imgH="243270" progId="ChemDraw.Document.6.0">
                <p:embed/>
              </p:oleObj>
            </a:graphicData>
          </a:graphic>
        </p:graphicFrame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2400" y="2231801"/>
            <a:ext cx="2859313" cy="660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6895" y="1436919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1</a:t>
            </a:r>
            <a:r>
              <a:rPr lang="en-US" sz="2000" dirty="0" smtClean="0">
                <a:latin typeface="Calibri" pitchFamily="34" charset="0"/>
              </a:rPr>
              <a:t>: Visualize or draw the equilibrium as a see-saw with the fulcrum under the equilibrium arrow.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1942" y="2069876"/>
            <a:ext cx="2206171" cy="857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72381" y="3113314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2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</a:t>
            </a:r>
            <a:r>
              <a:rPr lang="en-US" sz="2000" dirty="0" smtClean="0">
                <a:solidFill>
                  <a:srgbClr val="7030A0"/>
                </a:solidFill>
                <a:latin typeface="Calibri" pitchFamily="34" charset="0"/>
              </a:rPr>
              <a:t>addition of A</a:t>
            </a:r>
            <a:r>
              <a:rPr lang="en-US" sz="2000" dirty="0" smtClean="0">
                <a:latin typeface="Calibri" pitchFamily="34" charset="0"/>
              </a:rPr>
              <a:t>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0897" y="3962629"/>
            <a:ext cx="2741126" cy="710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5988" y="3773492"/>
            <a:ext cx="2226356" cy="87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79641" y="4702600"/>
            <a:ext cx="8365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/>
            <a:r>
              <a:rPr lang="en-US" sz="2000" b="1" dirty="0" smtClean="0">
                <a:latin typeface="Calibri" pitchFamily="34" charset="0"/>
              </a:rPr>
              <a:t>Step 3</a:t>
            </a:r>
            <a:r>
              <a:rPr lang="en-US" sz="2000" dirty="0" smtClean="0">
                <a:latin typeface="Calibri" pitchFamily="34" charset="0"/>
              </a:rPr>
              <a:t>: Which ever component is being added (removed), visualize an up (down) arrow attached to that side of the see-saw. For addition of A: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9905" y="5366982"/>
            <a:ext cx="2629581" cy="11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799" y="5453540"/>
            <a:ext cx="2061029" cy="10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7260732" y="5624683"/>
            <a:ext cx="1738123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alibri" pitchFamily="34" charset="0"/>
              </a:rPr>
              <a:t>Reaction shifts right!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244163" y="1656460"/>
            <a:ext cx="10310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smtClean="0">
                <a:solidFill>
                  <a:srgbClr val="000000"/>
                </a:solidFill>
                <a:latin typeface="Arial" charset="0"/>
              </a:rPr>
              <a:t>Change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547626" y="1656460"/>
            <a:ext cx="2569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 charset="0"/>
              </a:rPr>
              <a:t>Shifts the Equilibrium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36163" y="1986660"/>
            <a:ext cx="20954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Increase pressure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3332645" y="197396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736163" y="2304160"/>
            <a:ext cx="21339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Decrease pressure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416795" y="2291460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36163" y="3015360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Decrease volume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736163" y="2634360"/>
            <a:ext cx="187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Increase volume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3416795" y="2621660"/>
            <a:ext cx="30572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Side with most moles of gas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3332645" y="3002660"/>
            <a:ext cx="32239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charset="0"/>
              </a:rPr>
              <a:t>Side with fewest moles of gas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Pressure/Volume Summary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134786" y="1649203"/>
            <a:ext cx="6976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u="sng" dirty="0" smtClean="0">
                <a:solidFill>
                  <a:srgbClr val="000000"/>
                </a:solidFill>
                <a:latin typeface="Arial" charset="0"/>
              </a:rPr>
              <a:t>Shift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87747" y="1944229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7274831" y="2261729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7173233" y="2972929"/>
            <a:ext cx="6335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right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274831" y="2591929"/>
            <a:ext cx="4924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left</a:t>
            </a:r>
          </a:p>
        </p:txBody>
      </p:sp>
      <p:pic>
        <p:nvPicPr>
          <p:cNvPr id="8755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6507" y="3493108"/>
            <a:ext cx="6013450" cy="177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23" name="Content Placeholder 4"/>
          <p:cNvSpPr txBox="1">
            <a:spLocks/>
          </p:cNvSpPr>
          <p:nvPr/>
        </p:nvSpPr>
        <p:spPr bwMode="auto">
          <a:xfrm>
            <a:off x="787405" y="5392078"/>
            <a:ext cx="7569195" cy="180882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Adding an inert gas has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no effect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 on the equilibrium position.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Changes in pressure (volume) have 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no effect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 on the value of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K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Changes in V or P will not cause the equilibrium to shift if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ＭＳ Ｐゴシック" pitchFamily="34" charset="-128"/>
                <a:cs typeface="+mn-cs"/>
              </a:rPr>
              <a:t>D</a:t>
            </a:r>
            <a:r>
              <a:rPr kumimoji="0" lang="en-US" sz="20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n</a:t>
            </a:r>
            <a:r>
              <a:rPr kumimoji="0" lang="en-US" sz="20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gas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 = 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Arial" pitchFamily="34" charset="0"/>
              </a:rPr>
              <a:t>.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3008763" y="966212"/>
            <a:ext cx="3108543" cy="584775"/>
            <a:chOff x="2718483" y="1679518"/>
            <a:chExt cx="3108543" cy="58477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310854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prstClr val="black"/>
                  </a:solidFill>
                </a:rPr>
                <a:t>A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</a:t>
              </a:r>
              <a:r>
                <a:rPr lang="en-US" sz="3200" dirty="0">
                  <a:solidFill>
                    <a:prstClr val="black"/>
                  </a:solidFill>
                </a:rPr>
                <a:t>+ </a:t>
              </a:r>
              <a:r>
                <a:rPr lang="en-US" sz="3200" dirty="0" smtClean="0">
                  <a:solidFill>
                    <a:prstClr val="black"/>
                  </a:solidFill>
                </a:rPr>
                <a:t>B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r>
                <a:rPr lang="en-US" sz="3200" dirty="0" smtClean="0">
                  <a:solidFill>
                    <a:prstClr val="black"/>
                  </a:solidFill>
                </a:rPr>
                <a:t>          C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(</a:t>
              </a:r>
              <a:r>
                <a:rPr lang="en-US" sz="3200" i="1" baseline="-25000" dirty="0" smtClean="0">
                  <a:solidFill>
                    <a:srgbClr val="000000"/>
                  </a:solidFill>
                </a:rPr>
                <a:t>g</a:t>
              </a:r>
              <a:r>
                <a:rPr lang="en-US" sz="3200" baseline="-25000" dirty="0" smtClean="0">
                  <a:solidFill>
                    <a:srgbClr val="000000"/>
                  </a:solidFill>
                </a:rPr>
                <a:t>)</a:t>
              </a:r>
              <a:endParaRPr lang="en-US" sz="3200" i="1" dirty="0">
                <a:solidFill>
                  <a:prstClr val="black"/>
                </a:solidFill>
              </a:endParaRPr>
            </a:p>
          </p:txBody>
        </p:sp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4443765" y="1896187"/>
            <a:ext cx="620034" cy="182450"/>
          </p:xfrm>
          <a:graphic>
            <a:graphicData uri="http://schemas.openxmlformats.org/presentationml/2006/ole">
              <p:oleObj spid="_x0000_s1060866" name="CS ChemDraw Drawing" r:id="rId4" imgW="1014619" imgH="243270" progId="ChemDraw.Document.6.0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-11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Change in Temperature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8192" y="1121227"/>
            <a:ext cx="828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2400" b="0" dirty="0"/>
              <a:t>Heat is a </a:t>
            </a:r>
            <a:r>
              <a:rPr lang="en-US" sz="2400" i="1" dirty="0"/>
              <a:t>product</a:t>
            </a:r>
            <a:r>
              <a:rPr lang="en-US" sz="2400" b="0" dirty="0"/>
              <a:t> in an </a:t>
            </a:r>
            <a:r>
              <a:rPr lang="en-US" sz="2400" i="1" dirty="0"/>
              <a:t>exothermic</a:t>
            </a:r>
            <a:r>
              <a:rPr lang="en-US" sz="2400" b="0" dirty="0"/>
              <a:t> reaction (</a:t>
            </a:r>
            <a:r>
              <a:rPr lang="en-US" sz="2400" b="0" dirty="0" err="1">
                <a:latin typeface="Symbol" pitchFamily="18" charset="2"/>
              </a:rPr>
              <a:t>D</a:t>
            </a:r>
            <a:r>
              <a:rPr lang="en-US" sz="2400" b="0" i="1" dirty="0" err="1"/>
              <a:t>H</a:t>
            </a:r>
            <a:r>
              <a:rPr lang="en-US" sz="2400" b="0" dirty="0" err="1"/>
              <a:t>°</a:t>
            </a:r>
            <a:r>
              <a:rPr lang="en-US" sz="2400" b="0" baseline="-25000" dirty="0" err="1"/>
              <a:t>rxn</a:t>
            </a:r>
            <a:r>
              <a:rPr lang="en-US" sz="2400" b="0" dirty="0"/>
              <a:t> &lt; </a:t>
            </a:r>
            <a:r>
              <a:rPr lang="en-US" sz="2400" b="0" dirty="0" smtClean="0"/>
              <a:t>0 or –</a:t>
            </a:r>
            <a:r>
              <a:rPr lang="en-US" sz="2400" dirty="0" smtClean="0">
                <a:latin typeface="Symbol" pitchFamily="18" charset="2"/>
              </a:rPr>
              <a:t>D</a:t>
            </a:r>
            <a:r>
              <a:rPr lang="en-US" sz="2400" i="1" dirty="0" smtClean="0"/>
              <a:t>H</a:t>
            </a:r>
            <a:r>
              <a:rPr lang="en-US" sz="2400" dirty="0" smtClean="0"/>
              <a:t>)</a:t>
            </a:r>
            <a:r>
              <a:rPr lang="en-US" sz="2400" b="0" dirty="0" smtClean="0"/>
              <a:t>.</a:t>
            </a:r>
            <a:endParaRPr lang="en-US" sz="2400" b="0" dirty="0"/>
          </a:p>
        </p:txBody>
      </p:sp>
      <p:grpSp>
        <p:nvGrpSpPr>
          <p:cNvPr id="2" name="Group 7"/>
          <p:cNvGrpSpPr/>
          <p:nvPr/>
        </p:nvGrpSpPr>
        <p:grpSpPr>
          <a:xfrm>
            <a:off x="2631396" y="1706450"/>
            <a:ext cx="4871270" cy="584775"/>
            <a:chOff x="2718483" y="1679518"/>
            <a:chExt cx="4871270" cy="584775"/>
          </a:xfrm>
        </p:grpSpPr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8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61890" name="CS ChemDraw Drawing" r:id="rId3" imgW="1014619" imgH="243270" progId="ChemDraw.Document.6.0">
                <p:embed/>
              </p:oleObj>
            </a:graphicData>
          </a:graphic>
        </p:graphicFrame>
      </p:grpSp>
      <p:sp>
        <p:nvSpPr>
          <p:cNvPr id="16" name="TextBox 15"/>
          <p:cNvSpPr txBox="1"/>
          <p:nvPr/>
        </p:nvSpPr>
        <p:spPr>
          <a:xfrm>
            <a:off x="430900" y="255163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 smtClean="0">
                <a:solidFill>
                  <a:srgbClr val="0000FF"/>
                </a:solidFill>
              </a:rPr>
              <a:t>increase</a:t>
            </a:r>
            <a:r>
              <a:rPr lang="en-US" sz="2400" dirty="0" smtClean="0">
                <a:solidFill>
                  <a:srgbClr val="0000FF"/>
                </a:solidFill>
              </a:rPr>
              <a:t> the temperature?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2130658" y="3411883"/>
            <a:ext cx="4871270" cy="584775"/>
            <a:chOff x="2718483" y="1679518"/>
            <a:chExt cx="4871270" cy="584775"/>
          </a:xfrm>
        </p:grpSpPr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61891" name="CS ChemDraw Drawing" r:id="rId4" imgW="1014619" imgH="243270" progId="ChemDraw.Document.6.0">
                <p:embed/>
              </p:oleObj>
            </a:graphicData>
          </a:graphic>
        </p:graphicFrame>
      </p:grpSp>
      <p:sp>
        <p:nvSpPr>
          <p:cNvPr id="20" name="Rectangle 19"/>
          <p:cNvSpPr/>
          <p:nvPr/>
        </p:nvSpPr>
        <p:spPr>
          <a:xfrm>
            <a:off x="7413510" y="3186298"/>
            <a:ext cx="1048317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Heat is added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415311" y="3222200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2989943" y="336731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14283" y="409303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Reaction shifts left, K decreases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09128" y="4721515"/>
            <a:ext cx="677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What happens if we </a:t>
            </a:r>
            <a:r>
              <a:rPr lang="en-US" sz="2400" b="1" u="sng" dirty="0" smtClean="0">
                <a:solidFill>
                  <a:srgbClr val="0000FF"/>
                </a:solidFill>
              </a:rPr>
              <a:t>decrease</a:t>
            </a:r>
            <a:r>
              <a:rPr lang="en-US" sz="2400" dirty="0" smtClean="0">
                <a:solidFill>
                  <a:srgbClr val="0000FF"/>
                </a:solidFill>
              </a:rPr>
              <a:t> the temperature?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2108886" y="5581763"/>
            <a:ext cx="4871270" cy="584775"/>
            <a:chOff x="2718483" y="1679518"/>
            <a:chExt cx="4871270" cy="584775"/>
          </a:xfrm>
        </p:grpSpPr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2718483" y="1679518"/>
              <a:ext cx="487127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i="1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 err="1">
                  <a:solidFill>
                    <a:prstClr val="black"/>
                  </a:solidFill>
                </a:rPr>
                <a:t>A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 err="1">
                  <a:solidFill>
                    <a:prstClr val="black"/>
                  </a:solidFill>
                </a:rPr>
                <a:t>B</a:t>
              </a:r>
              <a:r>
                <a:rPr lang="en-US" sz="3200" dirty="0">
                  <a:solidFill>
                    <a:prstClr val="black"/>
                  </a:solidFill>
                </a:rPr>
                <a:t>          </a:t>
              </a:r>
              <a:r>
                <a:rPr lang="en-US" sz="3200" i="1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 err="1">
                  <a:solidFill>
                    <a:prstClr val="black"/>
                  </a:solidFill>
                </a:rPr>
                <a:t>C</a:t>
              </a:r>
              <a:r>
                <a:rPr lang="en-US" sz="3200" dirty="0">
                  <a:solidFill>
                    <a:prstClr val="black"/>
                  </a:solidFill>
                </a:rPr>
                <a:t> + </a:t>
              </a:r>
              <a:r>
                <a:rPr lang="en-US" sz="3200" i="1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err="1" smtClean="0">
                  <a:solidFill>
                    <a:prstClr val="black"/>
                  </a:solidFill>
                </a:rPr>
                <a:t>D</a:t>
              </a:r>
              <a:r>
                <a:rPr lang="en-US" sz="3200" dirty="0" smtClean="0">
                  <a:solidFill>
                    <a:prstClr val="black"/>
                  </a:solidFill>
                </a:rPr>
                <a:t>  </a:t>
              </a:r>
              <a:r>
                <a:rPr lang="en-US" sz="3200" dirty="0" smtClean="0">
                  <a:solidFill>
                    <a:srgbClr val="FF0000"/>
                  </a:solidFill>
                </a:rPr>
                <a:t>+ heat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27" name="Object 2"/>
            <p:cNvGraphicFramePr>
              <a:graphicFrameLocks noChangeAspect="1"/>
            </p:cNvGraphicFramePr>
            <p:nvPr/>
          </p:nvGraphicFramePr>
          <p:xfrm>
            <a:off x="4269597" y="1896187"/>
            <a:ext cx="620034" cy="182450"/>
          </p:xfrm>
          <a:graphic>
            <a:graphicData uri="http://schemas.openxmlformats.org/presentationml/2006/ole">
              <p:oleObj spid="_x0000_s1061892" name="CS ChemDraw Drawing" r:id="rId5" imgW="1014619" imgH="243270" progId="ChemDraw.Document.6.0">
                <p:embed/>
              </p:oleObj>
            </a:graphicData>
          </a:graphic>
        </p:graphicFrame>
      </p:grpSp>
      <p:sp>
        <p:nvSpPr>
          <p:cNvPr id="28" name="Rectangle 27"/>
          <p:cNvSpPr/>
          <p:nvPr/>
        </p:nvSpPr>
        <p:spPr>
          <a:xfrm>
            <a:off x="7145000" y="5356178"/>
            <a:ext cx="1752262" cy="830997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Heat is taken away 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408053" y="6074252"/>
            <a:ext cx="0" cy="319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968171" y="5537196"/>
            <a:ext cx="21336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92511" y="6335480"/>
            <a:ext cx="5500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Reaction shifts right, K increases</a:t>
            </a:r>
            <a:endParaRPr lang="en-US" sz="2400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Example">
  <a:themeElements>
    <a:clrScheme name="Exampl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xam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ampl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3296</TotalTime>
  <Words>7962</Words>
  <Application>Microsoft Office PowerPoint</Application>
  <PresentationFormat>On-screen Show (4:3)</PresentationFormat>
  <Paragraphs>1769</Paragraphs>
  <Slides>120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120</vt:i4>
      </vt:variant>
    </vt:vector>
  </HeadingPairs>
  <TitlesOfParts>
    <vt:vector size="130" baseType="lpstr">
      <vt:lpstr>Office Theme</vt:lpstr>
      <vt:lpstr>Default Design</vt:lpstr>
      <vt:lpstr>Example</vt:lpstr>
      <vt:lpstr>1_Example</vt:lpstr>
      <vt:lpstr>4_Default Design</vt:lpstr>
      <vt:lpstr>2_Example</vt:lpstr>
      <vt:lpstr>1_Office Theme</vt:lpstr>
      <vt:lpstr>2_Office Theme</vt:lpstr>
      <vt:lpstr>CS ChemDraw Drawing</vt:lpstr>
      <vt:lpstr>Equation</vt:lpstr>
      <vt:lpstr>Slide 1</vt:lpstr>
      <vt:lpstr>Equilibrium Constant</vt:lpstr>
      <vt:lpstr>I have K, now what?</vt:lpstr>
      <vt:lpstr>Reaction Quotient</vt:lpstr>
      <vt:lpstr>Reaction Quotient</vt:lpstr>
      <vt:lpstr>Reaction Quotient</vt:lpstr>
      <vt:lpstr>Reaction Quotient</vt:lpstr>
      <vt:lpstr>Slide 8</vt:lpstr>
      <vt:lpstr>Reaction Quotient</vt:lpstr>
      <vt:lpstr>Slide 10</vt:lpstr>
      <vt:lpstr>Slide 11</vt:lpstr>
      <vt:lpstr>Slide 12</vt:lpstr>
      <vt:lpstr>Slide 13</vt:lpstr>
      <vt:lpstr>Slide 14</vt:lpstr>
      <vt:lpstr>ICE Method</vt:lpstr>
      <vt:lpstr>ICE Method</vt:lpstr>
      <vt:lpstr>ICE Method</vt:lpstr>
      <vt:lpstr>ICE Method</vt:lpstr>
      <vt:lpstr>ICE Method</vt:lpstr>
      <vt:lpstr>ICE Method</vt:lpstr>
      <vt:lpstr>ICE Method</vt:lpstr>
      <vt:lpstr>Slide 22</vt:lpstr>
      <vt:lpstr>Slide 23</vt:lpstr>
      <vt:lpstr>Slide 24</vt:lpstr>
      <vt:lpstr>Slide 25</vt:lpstr>
      <vt:lpstr>Slide 26</vt:lpstr>
      <vt:lpstr>Equilibrium Constant</vt:lpstr>
      <vt:lpstr>Reaction Quotient</vt:lpstr>
      <vt:lpstr>Reaction Quotient</vt:lpstr>
      <vt:lpstr>ICE Method</vt:lpstr>
      <vt:lpstr>ICE Method</vt:lpstr>
      <vt:lpstr>ICE Method</vt:lpstr>
      <vt:lpstr>ICE Method</vt:lpstr>
      <vt:lpstr>ICE Method</vt:lpstr>
      <vt:lpstr>ICE Method</vt:lpstr>
      <vt:lpstr>ICE Method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Factors that Affect Equilibrium</vt:lpstr>
      <vt:lpstr>Factors that Affect Equilibrium</vt:lpstr>
      <vt:lpstr>Slide 55</vt:lpstr>
      <vt:lpstr>Change in Concentrations</vt:lpstr>
      <vt:lpstr>Slide 57</vt:lpstr>
      <vt:lpstr>Slide 58</vt:lpstr>
      <vt:lpstr>Slide 59</vt:lpstr>
      <vt:lpstr>Slide 60</vt:lpstr>
      <vt:lpstr>Slide 61</vt:lpstr>
      <vt:lpstr>Slide 62</vt:lpstr>
      <vt:lpstr>Reaction Quotient</vt:lpstr>
      <vt:lpstr>ICE Method</vt:lpstr>
      <vt:lpstr>Factors that Affect Equilibrium</vt:lpstr>
      <vt:lpstr>Change in Concentrations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Factors that Affect Equilibrium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Factors that Affect Equilibrium</vt:lpstr>
      <vt:lpstr>Arrhenius Equation</vt:lpstr>
      <vt:lpstr>Slide 86</vt:lpstr>
      <vt:lpstr>Slide 87</vt:lpstr>
      <vt:lpstr>Slide 88</vt:lpstr>
      <vt:lpstr>Slide 89</vt:lpstr>
      <vt:lpstr>Slide 90</vt:lpstr>
      <vt:lpstr>Factors that Affect Equilibrium</vt:lpstr>
      <vt:lpstr>Slide 92</vt:lpstr>
      <vt:lpstr>Slide 93</vt:lpstr>
      <vt:lpstr>Slide 94</vt:lpstr>
      <vt:lpstr>Factors that Affect Equilibrium</vt:lpstr>
      <vt:lpstr>Change in Concentrations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Vastib</dc:creator>
  <cp:lastModifiedBy>Vastib</cp:lastModifiedBy>
  <cp:revision>87</cp:revision>
  <dcterms:created xsi:type="dcterms:W3CDTF">2006-08-16T00:00:00Z</dcterms:created>
  <dcterms:modified xsi:type="dcterms:W3CDTF">2015-04-24T17:57:35Z</dcterms:modified>
</cp:coreProperties>
</file>